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48" r:id="rId2"/>
  </p:sldMasterIdLst>
  <p:notesMasterIdLst>
    <p:notesMasterId r:id="rId18"/>
  </p:notesMasterIdLst>
  <p:handoutMasterIdLst>
    <p:handoutMasterId r:id="rId19"/>
  </p:handoutMasterIdLst>
  <p:sldIdLst>
    <p:sldId id="331" r:id="rId3"/>
    <p:sldId id="599" r:id="rId4"/>
    <p:sldId id="631" r:id="rId5"/>
    <p:sldId id="633" r:id="rId6"/>
    <p:sldId id="625" r:id="rId7"/>
    <p:sldId id="635" r:id="rId8"/>
    <p:sldId id="626" r:id="rId9"/>
    <p:sldId id="632" r:id="rId10"/>
    <p:sldId id="593" r:id="rId11"/>
    <p:sldId id="623" r:id="rId12"/>
    <p:sldId id="609" r:id="rId13"/>
    <p:sldId id="637" r:id="rId14"/>
    <p:sldId id="611" r:id="rId15"/>
    <p:sldId id="636" r:id="rId16"/>
    <p:sldId id="634" r:id="rId17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  <a:srgbClr val="FF0000"/>
    <a:srgbClr val="4F79FF"/>
    <a:srgbClr val="9999FF"/>
    <a:srgbClr val="CEE4F6"/>
    <a:srgbClr val="EAEAEA"/>
    <a:srgbClr val="D0E5FC"/>
    <a:srgbClr val="DFEDF9"/>
    <a:srgbClr val="65A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1" autoAdjust="0"/>
    <p:restoredTop sz="83252" autoAdjust="0"/>
  </p:normalViewPr>
  <p:slideViewPr>
    <p:cSldViewPr snapToGrid="0" showGuides="1">
      <p:cViewPr>
        <p:scale>
          <a:sx n="100" d="100"/>
          <a:sy n="100" d="100"/>
        </p:scale>
        <p:origin x="-1560" y="-318"/>
      </p:cViewPr>
      <p:guideLst>
        <p:guide orient="horz" pos="1879"/>
        <p:guide pos="3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-2874" y="-90"/>
      </p:cViewPr>
      <p:guideLst>
        <p:guide orient="horz" pos="3126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defTabSz="914303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3848775" y="1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 defTabSz="914303">
              <a:defRPr sz="1300">
                <a:cs typeface="+mn-cs"/>
              </a:defRPr>
            </a:lvl1pPr>
          </a:lstStyle>
          <a:p>
            <a:pPr>
              <a:defRPr/>
            </a:pPr>
            <a:fld id="{EBD642D6-5BA6-480D-B8E6-C96A449B1044}" type="datetimeFigureOut">
              <a:rPr lang="fr-FR"/>
              <a:pPr>
                <a:defRPr/>
              </a:pPr>
              <a:t>16/02/2017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429306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defTabSz="914303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848775" y="9429306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 defTabSz="914303">
              <a:defRPr sz="1300">
                <a:cs typeface="+mn-cs"/>
              </a:defRPr>
            </a:lvl1pPr>
          </a:lstStyle>
          <a:p>
            <a:pPr>
              <a:defRPr/>
            </a:pPr>
            <a:fld id="{DDB05612-5189-4634-8683-0C80AFB2B5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40640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defTabSz="914303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48775" y="1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 defTabSz="914303">
              <a:defRPr sz="1300">
                <a:cs typeface="+mn-cs"/>
              </a:defRPr>
            </a:lvl1pPr>
          </a:lstStyle>
          <a:p>
            <a:pPr>
              <a:defRPr/>
            </a:pPr>
            <a:fld id="{11964796-D5D4-4509-88BD-837B88FF5F20}" type="datetimeFigureOut">
              <a:rPr lang="fr-FR"/>
              <a:pPr>
                <a:defRPr/>
              </a:pPr>
              <a:t>16/02/2017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14" tIns="44108" rIns="88214" bIns="44108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79464" y="4716193"/>
            <a:ext cx="5438748" cy="446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29306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defTabSz="914303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48775" y="9429306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 defTabSz="914303">
              <a:defRPr sz="1300">
                <a:cs typeface="+mn-cs"/>
              </a:defRPr>
            </a:lvl1pPr>
          </a:lstStyle>
          <a:p>
            <a:pPr>
              <a:defRPr/>
            </a:pPr>
            <a:fld id="{2FA102B5-4032-4761-BB68-8DA1B05281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88892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1" indent="-342900" eaLnBrk="1" hangingPunct="1">
              <a:buBlip>
                <a:blip r:embed="rId3"/>
              </a:buBlip>
            </a:pPr>
            <a:r>
              <a:rPr lang="fr-FR" sz="1600" b="1" dirty="0" smtClean="0">
                <a:solidFill>
                  <a:srgbClr val="3333FF"/>
                </a:solidFill>
                <a:latin typeface="Calibri" pitchFamily="34" charset="0"/>
              </a:rPr>
              <a:t>L’API propose au moins trois méthodes :</a:t>
            </a:r>
          </a:p>
          <a:p>
            <a:pPr marL="742950" lvl="2" indent="-342900" eaLnBrk="1" hangingPunct="1">
              <a:buFont typeface="+mj-lt"/>
              <a:buAutoNum type="arabicPeriod"/>
            </a:pPr>
            <a:r>
              <a:rPr lang="fr-FR" sz="1500" b="1" dirty="0" err="1" smtClean="0">
                <a:solidFill>
                  <a:srgbClr val="3333FF"/>
                </a:solidFill>
                <a:latin typeface="Calibri" pitchFamily="34" charset="0"/>
              </a:rPr>
              <a:t>create_action</a:t>
            </a:r>
            <a:r>
              <a:rPr lang="fr-FR" sz="1500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fr-FR" sz="1500" dirty="0" smtClean="0">
                <a:solidFill>
                  <a:srgbClr val="3333FF"/>
                </a:solidFill>
                <a:latin typeface="Calibri" pitchFamily="34" charset="0"/>
              </a:rPr>
              <a:t>: déclaration d’une demande de subvention dans l’ESB</a:t>
            </a:r>
          </a:p>
          <a:p>
            <a:pPr marL="742950" lvl="2" indent="-342900" eaLnBrk="1" hangingPunct="1">
              <a:buFont typeface="+mj-lt"/>
              <a:buAutoNum type="arabicPeriod"/>
            </a:pPr>
            <a:r>
              <a:rPr lang="fr-FR" sz="1500" b="1" dirty="0" err="1" smtClean="0">
                <a:solidFill>
                  <a:srgbClr val="3333FF"/>
                </a:solidFill>
                <a:latin typeface="Calibri" pitchFamily="34" charset="0"/>
              </a:rPr>
              <a:t>search_action</a:t>
            </a:r>
            <a:r>
              <a:rPr lang="fr-FR" sz="1500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fr-FR" sz="1500" dirty="0" smtClean="0">
                <a:solidFill>
                  <a:srgbClr val="3333FF"/>
                </a:solidFill>
                <a:latin typeface="Calibri" pitchFamily="34" charset="0"/>
              </a:rPr>
              <a:t>: recherche d’une demande de subvention auprès de l’ESB</a:t>
            </a:r>
          </a:p>
          <a:p>
            <a:pPr marL="742950" lvl="2" indent="-342900" eaLnBrk="1" hangingPunct="1">
              <a:buFont typeface="+mj-lt"/>
              <a:buAutoNum type="arabicPeriod"/>
            </a:pPr>
            <a:r>
              <a:rPr lang="fr-FR" sz="1500" b="1" dirty="0" err="1" smtClean="0">
                <a:solidFill>
                  <a:srgbClr val="3333FF"/>
                </a:solidFill>
                <a:latin typeface="Calibri" pitchFamily="34" charset="0"/>
              </a:rPr>
              <a:t>get_action</a:t>
            </a:r>
            <a:r>
              <a:rPr lang="fr-FR" sz="1500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fr-FR" sz="1500" dirty="0" smtClean="0">
                <a:solidFill>
                  <a:srgbClr val="3333FF"/>
                </a:solidFill>
                <a:latin typeface="Calibri" pitchFamily="34" charset="0"/>
              </a:rPr>
              <a:t>: récupération des données d’une demande de subvention auprès de l’ESB</a:t>
            </a:r>
          </a:p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Blip>
                <a:blip r:embed="rId3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Proposition 1 : un fichier de budget prévisionnel standard</a:t>
            </a:r>
          </a:p>
          <a:p>
            <a:pPr eaLnBrk="1" hangingPunct="1">
              <a:buBlip>
                <a:blip r:embed="rId3"/>
              </a:buBlip>
            </a:pP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L’adoption d’un fichier de budget prévisionnel standard, partagé par le plus grand nombre de financeurs possible, permettrait aux demandeurs de ne plus avoir à saisir pour chaque demande leur budget prévisionnel (que ce soit dans un formulaire sur le </a:t>
            </a:r>
            <a:r>
              <a:rPr lang="fr-FR" sz="1400" dirty="0" err="1" smtClean="0">
                <a:solidFill>
                  <a:srgbClr val="3333FF"/>
                </a:solidFill>
                <a:latin typeface="Calibri" pitchFamily="34" charset="0"/>
              </a:rPr>
              <a:t>front-office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 ou dans un fichier spécifique fourni par le financeur).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Les associations n’auraient plus qu’un seul document de budget prévisionnel à maintenir et à joindre dans leurs demandes de subvention.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Ce document pourrait de plus être transporté par l’API Association, depuis le porte-documents de l’association.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Ce fichier partagé serait a priori de type tableur (Excel) ou PDF. </a:t>
            </a:r>
          </a:p>
          <a:p>
            <a:pPr lvl="1" eaLnBrk="1" hangingPunct="1">
              <a:buBlip>
                <a:blip r:embed="rId3"/>
              </a:buBlip>
            </a:pP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endParaRPr lang="fr-FR" sz="16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Proposition 2 : un outil partagé de </a:t>
            </a:r>
            <a:r>
              <a:rPr lang="fr-FR" sz="1600" i="1" dirty="0" err="1" smtClean="0">
                <a:solidFill>
                  <a:srgbClr val="3333FF"/>
                </a:solidFill>
                <a:latin typeface="Calibri" pitchFamily="34" charset="0"/>
              </a:rPr>
              <a:t>parse</a:t>
            </a: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 (API ou module)</a:t>
            </a:r>
          </a:p>
          <a:p>
            <a:pPr eaLnBrk="1" hangingPunct="1">
              <a:buBlip>
                <a:blip r:embed="rId3"/>
              </a:buBlip>
            </a:pPr>
            <a:endParaRPr lang="fr-FR" sz="16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L’adoption d’un fichier de budget prévisionnel standard permettrait de pouvoir développer un outil de </a:t>
            </a:r>
            <a:r>
              <a:rPr lang="fr-FR" sz="1400" i="1" dirty="0" err="1" smtClean="0">
                <a:solidFill>
                  <a:srgbClr val="3333FF"/>
                </a:solidFill>
                <a:latin typeface="Calibri" pitchFamily="34" charset="0"/>
              </a:rPr>
              <a:t>parse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, permettant une extraction et une exploitation des données pour un coût maitrisé.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Cet outil pourrait prendre la forme d’une API, prenant en paramètre le fichier et retournant la liste des valeurs saisies dans le fichier. 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Une autre solution technique serait l’intégration dans les </a:t>
            </a:r>
            <a:r>
              <a:rPr lang="fr-FR" sz="1400" dirty="0" err="1" smtClean="0">
                <a:solidFill>
                  <a:srgbClr val="3333FF"/>
                </a:solidFill>
                <a:latin typeface="Calibri" pitchFamily="34" charset="0"/>
              </a:rPr>
              <a:t>front-offices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 des éditeurs et financeurs d’un module de </a:t>
            </a:r>
            <a:r>
              <a:rPr lang="fr-FR" sz="1400" i="1" dirty="0" err="1" smtClean="0">
                <a:solidFill>
                  <a:srgbClr val="3333FF"/>
                </a:solidFill>
                <a:latin typeface="Calibri" pitchFamily="34" charset="0"/>
              </a:rPr>
              <a:t>parse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 du fichier de budget prévisionnel qui serait déposé par un demandeur,</a:t>
            </a:r>
          </a:p>
          <a:p>
            <a:pPr>
              <a:buFontTx/>
              <a:buChar char="-"/>
            </a:pPr>
            <a:endParaRPr lang="fr-FR" sz="100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A102B5-4032-4761-BB68-8DA1B05281F7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9C10-F109-4A55-9AC5-E97499213B47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7278B-2DFF-4B17-8222-C388A59B9C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FB6C6-7330-4735-8896-DA661E31A302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17DB-A91E-4102-AFE5-5767812527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A18B-C828-4AFA-8660-31E9F3106991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3AEF-78A6-4BAC-9E60-0EE910A4F1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188E2-5E47-4E8C-ACD9-F4384E9041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7587-F410-4715-BEFD-2345955F89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3953-1739-43CD-B7D8-A9EFBCDB83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8998-F9FF-43B0-B56B-C6CBFDB425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E1CF6-38CD-4537-9423-C7E48F597E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DE019-AF09-4EAC-8E61-8891DC543A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258D-A6A6-41DB-8CE2-44C12C9FBE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2269-F6F1-491F-BDB1-FDC3DD6403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EDA02-FDD9-4EAD-8046-39EE7DDC608A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4A32-69D9-41FE-AC0D-88D8EF8289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F53B0-FC7E-48BE-8B3C-E1438BAA66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E5321-9DD7-45C9-A1D4-7F9B3C942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57898-113D-4C65-8C0E-139F207B2B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4535-B027-4BB1-BDCC-374C7B941E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9A0C-5416-4D80-8E99-D3C2C9CACC9A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CA96D-5C68-4FA3-8580-37F103186D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24B1-9854-4B30-BBD7-9D042FFB4455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56082-11B1-4FFB-9929-1187703FD8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6247E-64D5-4213-937A-D27763C1EBAA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5F2D2-DDBF-45F0-AD44-2549C34B31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4641-301C-49C4-8A71-B0E04C47D86B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88D3-EB5A-40C3-A9B9-E651E40A0A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FDFB-16A5-4BCB-AE91-75FA17E36782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2C98C-C8DC-45B7-AFD4-3200C29AB7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2482A-A088-43A1-9427-A5FAA3E33D16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87723-9F67-4971-9171-D1336BD620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3C01-504A-4D3F-945F-722807D5054A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DBE56-C973-4124-81C2-575C5A8A22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/>
        </p:nvCxnSpPr>
        <p:spPr>
          <a:xfrm>
            <a:off x="0" y="1052513"/>
            <a:ext cx="9144000" cy="158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5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Premier niveau de titre</a:t>
            </a:r>
          </a:p>
          <a:p>
            <a:pPr lvl="1"/>
            <a:r>
              <a:rPr lang="fr-FR" smtClean="0"/>
              <a:t>Second niveau de titre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D9C357-394E-4D7D-89D9-2B956E3324A7}" type="datetime1">
              <a:rPr lang="fr-FR"/>
              <a:pPr>
                <a:defRPr/>
              </a:pPr>
              <a:t>16/02/2017</a:t>
            </a:fld>
            <a:endParaRPr lang="fr-FR" dirty="0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14688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333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280D97-B576-4D2B-9AA6-4C02DAB3DE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1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sz="1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rtlCol="0" anchor="ctr"/>
          <a:lstStyle/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Premier niveau de titre</a:t>
            </a:r>
          </a:p>
          <a:p>
            <a:pPr lvl="1"/>
            <a:r>
              <a:rPr lang="fr-FR" smtClean="0"/>
              <a:t>Second niveau de titre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333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35BF8E-C109-4C4F-B2AC-EB45806925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6585C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1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1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sz="1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siva.int.jeunesse-sports.gouv.fr/services/api/structure/421359381" TargetMode="External"/><Relationship Id="rId4" Type="http://schemas.openxmlformats.org/officeDocument/2006/relationships/hyperlink" Target="http://associations.gouv.fr/l-api-association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hyperlink" Target="https://www.formulaires.modernisation.gouv.fr/gf/cerfa_12156.do" TargetMode="External"/><Relationship Id="rId4" Type="http://schemas.openxmlformats.org/officeDocument/2006/relationships/hyperlink" Target="https://www.legifrance.gouv.fr/affichTexte.do?cidTexte=JORFTEXT000033736810&amp;dateTexte=&amp;categorieLien=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331913" y="908050"/>
            <a:ext cx="705643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1200" dirty="0"/>
          </a:p>
          <a:p>
            <a:pPr algn="ctr"/>
            <a:r>
              <a:rPr lang="fr-FR" sz="2000" b="1" dirty="0"/>
              <a:t>Direction de la jeunesse, de l’éducation populaire </a:t>
            </a:r>
          </a:p>
          <a:p>
            <a:pPr algn="ctr"/>
            <a:r>
              <a:rPr lang="fr-FR" sz="2000" b="1" dirty="0"/>
              <a:t>et de la vie associative</a:t>
            </a:r>
          </a:p>
        </p:txBody>
      </p:sp>
      <p:sp>
        <p:nvSpPr>
          <p:cNvPr id="3075" name="Sous-titre 2"/>
          <p:cNvSpPr>
            <a:spLocks/>
          </p:cNvSpPr>
          <p:nvPr/>
        </p:nvSpPr>
        <p:spPr bwMode="auto">
          <a:xfrm>
            <a:off x="6588125" y="5516563"/>
            <a:ext cx="22685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fr-FR" b="1" dirty="0">
              <a:solidFill>
                <a:srgbClr val="375BB0"/>
              </a:solidFill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537882" y="2534325"/>
            <a:ext cx="8175812" cy="278537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fr-FR" sz="1000" b="1" dirty="0">
              <a:solidFill>
                <a:srgbClr val="0000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r-FR" sz="2800" b="1" dirty="0" smtClean="0">
                <a:solidFill>
                  <a:srgbClr val="000099"/>
                </a:solidFill>
              </a:rPr>
              <a:t>Système d’information de la vie associative (SIVA)</a:t>
            </a:r>
          </a:p>
          <a:p>
            <a:pPr algn="ctr">
              <a:spcBef>
                <a:spcPct val="50000"/>
              </a:spcBef>
            </a:pPr>
            <a:endParaRPr lang="fr-FR" b="1" dirty="0" smtClean="0">
              <a:solidFill>
                <a:srgbClr val="0000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r-FR" sz="2000" b="1" dirty="0">
                <a:solidFill>
                  <a:srgbClr val="000099"/>
                </a:solidFill>
              </a:rPr>
              <a:t>Chantier 2 : Dites-le nous une fois Subvention</a:t>
            </a:r>
          </a:p>
          <a:p>
            <a:pPr algn="ctr">
              <a:spcBef>
                <a:spcPct val="50000"/>
              </a:spcBef>
            </a:pPr>
            <a:r>
              <a:rPr lang="fr-FR" sz="2000" b="1" dirty="0">
                <a:solidFill>
                  <a:srgbClr val="000099"/>
                </a:solidFill>
              </a:rPr>
              <a:t>Atelier n° </a:t>
            </a:r>
            <a:r>
              <a:rPr lang="fr-FR" sz="2000" b="1" dirty="0" smtClean="0">
                <a:solidFill>
                  <a:srgbClr val="000099"/>
                </a:solidFill>
              </a:rPr>
              <a:t>4</a:t>
            </a:r>
          </a:p>
          <a:p>
            <a:pPr algn="ctr">
              <a:spcBef>
                <a:spcPct val="50000"/>
              </a:spcBef>
            </a:pPr>
            <a:r>
              <a:rPr lang="fr-FR" sz="2400" b="1" dirty="0" smtClean="0">
                <a:solidFill>
                  <a:srgbClr val="000099"/>
                </a:solidFill>
              </a:rPr>
              <a:t>03 février 2017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1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Image 7" descr="mvj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984" y="326770"/>
            <a:ext cx="1094260" cy="1405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25826" y="3365056"/>
            <a:ext cx="2938943" cy="71347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 Services numériques pour la simplification de la demande de subvention</a:t>
            </a:r>
            <a:endParaRPr lang="fr-FR" sz="1800" b="1" dirty="0" smtClean="0"/>
          </a:p>
        </p:txBody>
      </p:sp>
      <p:sp>
        <p:nvSpPr>
          <p:cNvPr id="11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730295" y="6324424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10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703263" y="4078531"/>
            <a:ext cx="220102" cy="32272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Calibri" pitchFamily="34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2164339" y="4093045"/>
            <a:ext cx="220102" cy="32272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Calibri" pitchFamily="34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3720353" y="4082266"/>
            <a:ext cx="220102" cy="32272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Calibri" pitchFamily="34" charset="0"/>
            </a:endParaRPr>
          </a:p>
        </p:txBody>
      </p:sp>
      <p:sp>
        <p:nvSpPr>
          <p:cNvPr id="16" name="Flèche vers le bas 15"/>
          <p:cNvSpPr/>
          <p:nvPr/>
        </p:nvSpPr>
        <p:spPr>
          <a:xfrm>
            <a:off x="5163670" y="4082266"/>
            <a:ext cx="220102" cy="32272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Calibri" pitchFamily="34" charset="0"/>
            </a:endParaRPr>
          </a:p>
        </p:txBody>
      </p:sp>
      <p:sp>
        <p:nvSpPr>
          <p:cNvPr id="17" name="Flèche vers le bas 16"/>
          <p:cNvSpPr/>
          <p:nvPr/>
        </p:nvSpPr>
        <p:spPr>
          <a:xfrm>
            <a:off x="6687670" y="4082266"/>
            <a:ext cx="220102" cy="32272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Calibri" pitchFamily="34" charset="0"/>
            </a:endParaRPr>
          </a:p>
        </p:txBody>
      </p:sp>
      <p:sp>
        <p:nvSpPr>
          <p:cNvPr id="18" name="Flèche vers le bas 17"/>
          <p:cNvSpPr/>
          <p:nvPr/>
        </p:nvSpPr>
        <p:spPr>
          <a:xfrm>
            <a:off x="8247529" y="4082266"/>
            <a:ext cx="220102" cy="32272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Calibri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70329" y="3374031"/>
            <a:ext cx="1362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FF"/>
                </a:solidFill>
              </a:rPr>
              <a:t>Présentation de la demande</a:t>
            </a:r>
            <a:endParaRPr lang="fr-FR" sz="1400" b="1" dirty="0">
              <a:solidFill>
                <a:srgbClr val="3333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71279" y="3388545"/>
            <a:ext cx="13626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FF"/>
                </a:solidFill>
              </a:rPr>
              <a:t>1 - 2 - 3 - 4 Présentation de l’association</a:t>
            </a:r>
            <a:endParaRPr lang="fr-FR" sz="1400" b="1" dirty="0">
              <a:solidFill>
                <a:srgbClr val="3333FF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119755" y="3374026"/>
            <a:ext cx="13626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FF"/>
                </a:solidFill>
              </a:rPr>
              <a:t>5 - Budget prévisionnel de l’association</a:t>
            </a:r>
            <a:endParaRPr lang="fr-FR" sz="1400" b="1" dirty="0">
              <a:solidFill>
                <a:srgbClr val="3333FF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625826" y="3374031"/>
            <a:ext cx="1362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FF"/>
                </a:solidFill>
              </a:rPr>
              <a:t>6 - Description du projet</a:t>
            </a:r>
            <a:endParaRPr lang="fr-FR" sz="1400" b="1" dirty="0">
              <a:solidFill>
                <a:srgbClr val="3333FF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087116" y="3374026"/>
            <a:ext cx="13626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FF"/>
                </a:solidFill>
              </a:rPr>
              <a:t>6 - Budget prévisionnel du projet</a:t>
            </a:r>
            <a:endParaRPr lang="fr-FR" sz="1400" b="1" dirty="0">
              <a:solidFill>
                <a:srgbClr val="3333FF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620126" y="3365056"/>
            <a:ext cx="1362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FF"/>
                </a:solidFill>
              </a:rPr>
              <a:t>7 - Attestations</a:t>
            </a:r>
            <a:endParaRPr lang="fr-FR" sz="1400" b="1" dirty="0">
              <a:solidFill>
                <a:srgbClr val="3333FF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3500" y="4629126"/>
            <a:ext cx="152400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FF"/>
                </a:solidFill>
              </a:rPr>
              <a:t>En-tête API Demande </a:t>
            </a:r>
            <a:r>
              <a:rPr lang="fr-FR" sz="1100" b="1" dirty="0" smtClean="0">
                <a:solidFill>
                  <a:srgbClr val="3333FF"/>
                </a:solidFill>
              </a:rPr>
              <a:t>projet</a:t>
            </a:r>
            <a:endParaRPr lang="fr-FR" sz="1100" b="1" dirty="0">
              <a:solidFill>
                <a:srgbClr val="3333FF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671274" y="4643640"/>
            <a:ext cx="1362635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3333FF"/>
                </a:solidFill>
              </a:rPr>
              <a:t>API Association</a:t>
            </a:r>
            <a:endParaRPr lang="fr-FR" sz="1100" b="1" dirty="0">
              <a:solidFill>
                <a:srgbClr val="3333FF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119750" y="4629121"/>
            <a:ext cx="1362635" cy="6001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3333FF"/>
                </a:solidFill>
              </a:rPr>
              <a:t>Fichier standard </a:t>
            </a:r>
            <a:r>
              <a:rPr lang="fr-FR" sz="1100" b="1" dirty="0">
                <a:solidFill>
                  <a:srgbClr val="3333FF"/>
                </a:solidFill>
              </a:rPr>
              <a:t>+ module de </a:t>
            </a:r>
            <a:r>
              <a:rPr lang="fr-FR" sz="1100" b="1" dirty="0" err="1" smtClean="0">
                <a:solidFill>
                  <a:srgbClr val="3333FF"/>
                </a:solidFill>
              </a:rPr>
              <a:t>parse</a:t>
            </a:r>
            <a:endParaRPr lang="fr-FR" sz="1100" b="1" dirty="0">
              <a:solidFill>
                <a:srgbClr val="3333F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625821" y="4629126"/>
            <a:ext cx="1362635" cy="6001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FF"/>
                </a:solidFill>
              </a:rPr>
              <a:t>API Demande </a:t>
            </a:r>
            <a:r>
              <a:rPr lang="fr-FR" sz="1100" b="1" dirty="0" smtClean="0">
                <a:solidFill>
                  <a:srgbClr val="3333FF"/>
                </a:solidFill>
              </a:rPr>
              <a:t>projet </a:t>
            </a:r>
            <a:br>
              <a:rPr lang="fr-FR" sz="1100" b="1" dirty="0" smtClean="0">
                <a:solidFill>
                  <a:srgbClr val="3333FF"/>
                </a:solidFill>
              </a:rPr>
            </a:br>
            <a:r>
              <a:rPr lang="fr-FR" sz="1100" b="1" dirty="0" smtClean="0">
                <a:solidFill>
                  <a:srgbClr val="3333FF"/>
                </a:solidFill>
              </a:rPr>
              <a:t>+ </a:t>
            </a:r>
            <a:r>
              <a:rPr lang="fr-FR" sz="1100" b="1" dirty="0">
                <a:solidFill>
                  <a:srgbClr val="3333FF"/>
                </a:solidFill>
              </a:rPr>
              <a:t>API </a:t>
            </a:r>
            <a:r>
              <a:rPr lang="fr-FR" sz="1100" b="1" dirty="0" err="1">
                <a:solidFill>
                  <a:srgbClr val="3333FF"/>
                </a:solidFill>
              </a:rPr>
              <a:t>Carto</a:t>
            </a:r>
            <a:endParaRPr lang="fr-FR" sz="1100" b="1" dirty="0">
              <a:solidFill>
                <a:srgbClr val="3333FF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087111" y="4629121"/>
            <a:ext cx="1362635" cy="6001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FF"/>
                </a:solidFill>
              </a:rPr>
              <a:t>Fichier </a:t>
            </a:r>
            <a:r>
              <a:rPr lang="fr-FR" sz="1100" b="1" dirty="0" smtClean="0">
                <a:solidFill>
                  <a:srgbClr val="3333FF"/>
                </a:solidFill>
              </a:rPr>
              <a:t>standard </a:t>
            </a:r>
            <a:r>
              <a:rPr lang="fr-FR" sz="1100" b="1" dirty="0">
                <a:solidFill>
                  <a:srgbClr val="3333FF"/>
                </a:solidFill>
              </a:rPr>
              <a:t>+ module de </a:t>
            </a:r>
            <a:r>
              <a:rPr lang="fr-FR" sz="1100" b="1" dirty="0" err="1" smtClean="0">
                <a:solidFill>
                  <a:srgbClr val="3333FF"/>
                </a:solidFill>
              </a:rPr>
              <a:t>parse</a:t>
            </a:r>
            <a:endParaRPr lang="fr-FR" sz="1100" b="1" dirty="0">
              <a:solidFill>
                <a:srgbClr val="3333FF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620121" y="4620151"/>
            <a:ext cx="1362635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3333FF"/>
                </a:solidFill>
              </a:rPr>
              <a:t>API Soumission Dossier</a:t>
            </a:r>
            <a:endParaRPr lang="fr-FR" sz="1100" b="1" dirty="0">
              <a:solidFill>
                <a:srgbClr val="3333FF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40751" y="5433995"/>
            <a:ext cx="2580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3333FF"/>
                </a:solidFill>
              </a:rPr>
              <a:t>Pièces justificatives (y compris 7 bis) 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1200" b="1" dirty="0" smtClean="0">
                <a:solidFill>
                  <a:srgbClr val="3333FF"/>
                </a:solidFill>
              </a:rPr>
              <a:t> Association : 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>
                <a:solidFill>
                  <a:srgbClr val="3333FF"/>
                </a:solidFill>
              </a:rPr>
              <a:t> </a:t>
            </a:r>
            <a:r>
              <a:rPr lang="fr-FR" sz="1200" b="1" dirty="0" smtClean="0">
                <a:solidFill>
                  <a:srgbClr val="3333FF"/>
                </a:solidFill>
              </a:rPr>
              <a:t>Projet :</a:t>
            </a:r>
            <a:endParaRPr lang="fr-FR" sz="1200" b="1" dirty="0">
              <a:solidFill>
                <a:srgbClr val="3333FF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74"/>
          <a:stretch/>
        </p:blipFill>
        <p:spPr bwMode="auto">
          <a:xfrm>
            <a:off x="226247" y="919463"/>
            <a:ext cx="1337664" cy="108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947" y="919463"/>
            <a:ext cx="1397687" cy="218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12" y="919463"/>
            <a:ext cx="1479384" cy="1921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096" y="919463"/>
            <a:ext cx="1479831" cy="218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116" y="914514"/>
            <a:ext cx="1477653" cy="192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635" y="914514"/>
            <a:ext cx="1529558" cy="156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ZoneTexte 31"/>
          <p:cNvSpPr txBox="1"/>
          <p:nvPr/>
        </p:nvSpPr>
        <p:spPr>
          <a:xfrm>
            <a:off x="1699366" y="5677155"/>
            <a:ext cx="1362635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3333FF"/>
                </a:solidFill>
              </a:rPr>
              <a:t>API Association</a:t>
            </a:r>
            <a:endParaRPr lang="fr-FR" sz="1100" b="1" dirty="0">
              <a:solidFill>
                <a:srgbClr val="3333FF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251971" y="5938765"/>
            <a:ext cx="1804279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FF"/>
                </a:solidFill>
              </a:rPr>
              <a:t>API Demande </a:t>
            </a:r>
            <a:r>
              <a:rPr lang="fr-FR" sz="1100" b="1" dirty="0" smtClean="0">
                <a:solidFill>
                  <a:srgbClr val="3333FF"/>
                </a:solidFill>
              </a:rPr>
              <a:t>projet</a:t>
            </a:r>
            <a:endParaRPr lang="fr-FR" sz="1100" b="1" dirty="0">
              <a:solidFill>
                <a:srgbClr val="3333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3374031"/>
            <a:ext cx="337635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79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Budget prévisionnel de l’association</a:t>
            </a:r>
            <a:endParaRPr lang="fr-FR" sz="1800" b="1" dirty="0" smtClean="0"/>
          </a:p>
        </p:txBody>
      </p:sp>
      <p:sp>
        <p:nvSpPr>
          <p:cNvPr id="11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730295" y="6324424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11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Espace réservé du contenu 2"/>
          <p:cNvSpPr>
            <a:spLocks noGrp="1"/>
          </p:cNvSpPr>
          <p:nvPr>
            <p:ph idx="4294967295"/>
          </p:nvPr>
        </p:nvSpPr>
        <p:spPr>
          <a:xfrm>
            <a:off x="156030" y="801687"/>
            <a:ext cx="8949870" cy="5199720"/>
          </a:xfrm>
        </p:spPr>
        <p:txBody>
          <a:bodyPr/>
          <a:lstStyle/>
          <a:p>
            <a:pPr eaLnBrk="1" hangingPunct="1">
              <a:buBlip>
                <a:blip r:embed="rId4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Objectif : faciliter la saisie et l’intégration du budget de l’association</a:t>
            </a:r>
          </a:p>
          <a:p>
            <a:pPr eaLnBrk="1" hangingPunct="1">
              <a:buBlip>
                <a:blip r:embed="rId4"/>
              </a:buBlip>
            </a:pPr>
            <a:endParaRPr lang="fr-FR" sz="16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4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Constats : </a:t>
            </a:r>
          </a:p>
          <a:p>
            <a:pPr lvl="1" eaLnBrk="1" hangingPunct="1">
              <a:buBlip>
                <a:blip r:embed="rId4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Il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n'existe pas de format standard largement partagé de budgets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prévisionnels, </a:t>
            </a:r>
            <a:b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</a:b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chaque financeur a opté pour une trame spécifique →</a:t>
            </a:r>
          </a:p>
          <a:p>
            <a:pPr lvl="1" eaLnBrk="1" hangingPunct="1">
              <a:buBlip>
                <a:blip r:embed="rId4"/>
              </a:buBlip>
            </a:pP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lvl="1" eaLnBrk="1" hangingPunct="1">
              <a:buBlip>
                <a:blip r:embed="rId4"/>
              </a:buBlip>
            </a:pP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Il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y a 3 grands cas d’utilisation dans les front-offices de dépôt de subvention :</a:t>
            </a:r>
          </a:p>
          <a:p>
            <a:pPr marL="1200150" lvl="2" indent="-342900" eaLnBrk="1" hangingPunct="1">
              <a:buFont typeface="+mj-lt"/>
              <a:buAutoNum type="arabicPeriod"/>
            </a:pPr>
            <a:r>
              <a:rPr lang="fr-FR" sz="1400" b="1" dirty="0" smtClean="0">
                <a:solidFill>
                  <a:srgbClr val="3333FF"/>
                </a:solidFill>
                <a:latin typeface="Calibri" pitchFamily="34" charset="0"/>
              </a:rPr>
              <a:t>Saisie </a:t>
            </a:r>
            <a:r>
              <a:rPr lang="fr-FR" sz="1400" b="1" dirty="0">
                <a:solidFill>
                  <a:srgbClr val="3333FF"/>
                </a:solidFill>
                <a:latin typeface="Calibri" pitchFamily="34" charset="0"/>
              </a:rPr>
              <a:t>complète du budget prévisionnel </a:t>
            </a:r>
            <a:endParaRPr lang="fr-FR" sz="1400" b="1" dirty="0" smtClean="0">
              <a:solidFill>
                <a:srgbClr val="3333FF"/>
              </a:solidFill>
              <a:latin typeface="Calibri" pitchFamily="34" charset="0"/>
            </a:endParaRPr>
          </a:p>
          <a:p>
            <a:pPr marL="1314450" lvl="3" indent="0" eaLnBrk="1" hangingPunct="1">
              <a:buNone/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→ procédure fastidieuse pour le demandeur , mais qui permet de mettre en place des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contrôles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automatisés et permet au financeur d’avoir une information exploitable </a:t>
            </a:r>
          </a:p>
          <a:p>
            <a:pPr marL="1200150" lvl="2" indent="-342900" eaLnBrk="1" hangingPunct="1">
              <a:buFont typeface="+mj-lt"/>
              <a:buAutoNum type="arabicPeriod"/>
            </a:pPr>
            <a:r>
              <a:rPr lang="fr-FR" sz="1400" b="1" dirty="0" smtClean="0">
                <a:solidFill>
                  <a:srgbClr val="3333FF"/>
                </a:solidFill>
                <a:latin typeface="Calibri" pitchFamily="34" charset="0"/>
              </a:rPr>
              <a:t>Chargement d’un </a:t>
            </a:r>
            <a:r>
              <a:rPr lang="fr-FR" sz="1400" b="1" dirty="0">
                <a:solidFill>
                  <a:srgbClr val="3333FF"/>
                </a:solidFill>
                <a:latin typeface="Calibri" pitchFamily="34" charset="0"/>
              </a:rPr>
              <a:t>budget prévisionnel </a:t>
            </a:r>
            <a:r>
              <a:rPr lang="fr-FR" sz="1400" b="1" dirty="0" smtClean="0">
                <a:solidFill>
                  <a:srgbClr val="3333FF"/>
                </a:solidFill>
                <a:latin typeface="Calibri" pitchFamily="34" charset="0"/>
              </a:rPr>
              <a:t>dans un fichier imposé par le financeur </a:t>
            </a:r>
          </a:p>
          <a:p>
            <a:pPr marL="1314450" lvl="3" indent="0" eaLnBrk="1" hangingPunct="1">
              <a:buNone/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→ à peu près les mêmes problèmes et avantages que précédemment</a:t>
            </a:r>
          </a:p>
          <a:p>
            <a:pPr marL="1200150" lvl="2" indent="-342900" eaLnBrk="1" hangingPunct="1">
              <a:buFont typeface="+mj-lt"/>
              <a:buAutoNum type="arabicPeriod"/>
            </a:pPr>
            <a:r>
              <a:rPr lang="fr-FR" sz="1400" b="1" dirty="0" smtClean="0">
                <a:solidFill>
                  <a:srgbClr val="3333FF"/>
                </a:solidFill>
                <a:latin typeface="Calibri" pitchFamily="34" charset="0"/>
              </a:rPr>
              <a:t>Chargement d’un </a:t>
            </a:r>
            <a:r>
              <a:rPr lang="fr-FR" sz="1400" b="1" dirty="0">
                <a:solidFill>
                  <a:srgbClr val="3333FF"/>
                </a:solidFill>
                <a:latin typeface="Calibri" pitchFamily="34" charset="0"/>
              </a:rPr>
              <a:t>budget prévisionnel </a:t>
            </a:r>
            <a:r>
              <a:rPr lang="fr-FR" sz="1400" b="1" dirty="0" smtClean="0">
                <a:solidFill>
                  <a:srgbClr val="3333FF"/>
                </a:solidFill>
                <a:latin typeface="Calibri" pitchFamily="34" charset="0"/>
              </a:rPr>
              <a:t>en </a:t>
            </a:r>
            <a:r>
              <a:rPr lang="fr-FR" sz="1400" b="1" dirty="0">
                <a:solidFill>
                  <a:srgbClr val="3333FF"/>
                </a:solidFill>
                <a:latin typeface="Calibri" pitchFamily="34" charset="0"/>
              </a:rPr>
              <a:t>pièce </a:t>
            </a:r>
            <a:r>
              <a:rPr lang="fr-FR" sz="1400" b="1" dirty="0" smtClean="0">
                <a:solidFill>
                  <a:srgbClr val="3333FF"/>
                </a:solidFill>
                <a:latin typeface="Calibri" pitchFamily="34" charset="0"/>
              </a:rPr>
              <a:t>jointe </a:t>
            </a:r>
          </a:p>
          <a:p>
            <a:pPr marL="1314450" lvl="3" indent="0" eaLnBrk="1" hangingPunct="1">
              <a:buNone/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  <a:sym typeface="Wingdings" panose="05000000000000000000" pitchFamily="2" charset="2"/>
              </a:rPr>
              <a:t>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 beaucoup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plus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simple pour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l’association, mais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l’exploitation des données qu’il contient par le financeur est problématique  (transfert de la charge de saisie sur les agents).</a:t>
            </a:r>
          </a:p>
          <a:p>
            <a:pPr lvl="1" eaLnBrk="1" hangingPunct="1">
              <a:buBlip>
                <a:blip r:embed="rId4"/>
              </a:buBlip>
            </a:pPr>
            <a:endParaRPr lang="fr-FR" sz="1400" dirty="0">
              <a:solidFill>
                <a:srgbClr val="3333FF"/>
              </a:solidFill>
              <a:latin typeface="Calibri" pitchFamily="34" charset="0"/>
            </a:endParaRPr>
          </a:p>
          <a:p>
            <a:pPr lvl="1" eaLnBrk="1" hangingPunct="1">
              <a:buBlip>
                <a:blip r:embed="rId4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Actuellement, il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n‘y a pas d’exploitation possible des données budgétaires par les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financeurs sans saisie manuelle des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budgets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prévisionnels par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les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demandeurs (dans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un </a:t>
            </a:r>
            <a:r>
              <a:rPr lang="fr-FR" sz="1400" dirty="0" err="1">
                <a:solidFill>
                  <a:srgbClr val="3333FF"/>
                </a:solidFill>
                <a:latin typeface="Calibri" pitchFamily="34" charset="0"/>
              </a:rPr>
              <a:t>front-office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 ou dans un fichier spécifique fourni par le financeur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) ou par les agents (dans le back-office).</a:t>
            </a:r>
            <a:endParaRPr lang="fr-FR" sz="1400" dirty="0">
              <a:solidFill>
                <a:srgbClr val="3333FF"/>
              </a:solidFill>
              <a:latin typeface="Calibri" pitchFamily="34" charset="0"/>
            </a:endParaRPr>
          </a:p>
          <a:p>
            <a:pPr marL="800100" lvl="1" indent="-342900" eaLnBrk="1" hangingPunct="1">
              <a:buFont typeface="+mj-lt"/>
              <a:buAutoNum type="arabicPeriod"/>
            </a:pP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1028" name="AutoShape 4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372066"/>
              </p:ext>
            </p:extLst>
          </p:nvPr>
        </p:nvGraphicFramePr>
        <p:xfrm>
          <a:off x="7734300" y="157638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Feuille de calcul" showAsIcon="1" r:id="rId5" imgW="914400" imgH="771480" progId="Excel.Sheet.12">
                  <p:embed/>
                </p:oleObj>
              </mc:Choice>
              <mc:Fallback>
                <p:oleObj name="Feuille de calcul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34300" y="157638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15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586" y="1741574"/>
            <a:ext cx="1197014" cy="144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Budget prévisionnel de l’association</a:t>
            </a:r>
            <a:endParaRPr lang="fr-FR" sz="1800" b="1" dirty="0" smtClean="0"/>
          </a:p>
        </p:txBody>
      </p:sp>
      <p:sp>
        <p:nvSpPr>
          <p:cNvPr id="11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730295" y="6324424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12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28" name="AutoShape 4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078448" y="3889739"/>
            <a:ext cx="4065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fr-FR" sz="1400" b="1" dirty="0" smtClean="0">
                <a:solidFill>
                  <a:srgbClr val="3333FF"/>
                </a:solidFill>
              </a:rPr>
              <a:t>2. Un outil </a:t>
            </a:r>
            <a:r>
              <a:rPr lang="fr-FR" sz="1400" b="1" dirty="0">
                <a:solidFill>
                  <a:srgbClr val="3333FF"/>
                </a:solidFill>
              </a:rPr>
              <a:t>partagé de </a:t>
            </a:r>
            <a:r>
              <a:rPr lang="fr-FR" sz="1400" b="1" i="1" dirty="0" err="1">
                <a:solidFill>
                  <a:srgbClr val="3333FF"/>
                </a:solidFill>
              </a:rPr>
              <a:t>parse</a:t>
            </a:r>
            <a:r>
              <a:rPr lang="fr-FR" sz="1400" b="1" dirty="0">
                <a:solidFill>
                  <a:srgbClr val="3333FF"/>
                </a:solidFill>
              </a:rPr>
              <a:t> (API ou module)</a:t>
            </a:r>
          </a:p>
          <a:p>
            <a:endParaRPr lang="fr-FR" sz="1400" dirty="0" smtClean="0">
              <a:solidFill>
                <a:srgbClr val="3333FF"/>
              </a:solidFill>
            </a:endParaRPr>
          </a:p>
          <a:p>
            <a:r>
              <a:rPr lang="fr-FR" sz="1400" dirty="0" smtClean="0">
                <a:solidFill>
                  <a:srgbClr val="3333FF"/>
                </a:solidFill>
              </a:rPr>
              <a:t>Les </a:t>
            </a:r>
            <a:r>
              <a:rPr lang="fr-FR" sz="1400" dirty="0">
                <a:solidFill>
                  <a:srgbClr val="3333FF"/>
                </a:solidFill>
              </a:rPr>
              <a:t>données budgétaires </a:t>
            </a:r>
            <a:r>
              <a:rPr lang="fr-FR" sz="1400" dirty="0" smtClean="0">
                <a:solidFill>
                  <a:srgbClr val="3333FF"/>
                </a:solidFill>
              </a:rPr>
              <a:t>du fichier standard sont extraites en </a:t>
            </a:r>
            <a:r>
              <a:rPr lang="fr-FR" sz="1400" dirty="0">
                <a:solidFill>
                  <a:srgbClr val="3333FF"/>
                </a:solidFill>
              </a:rPr>
              <a:t>champs structurés </a:t>
            </a:r>
            <a:r>
              <a:rPr lang="fr-FR" sz="1400" dirty="0" smtClean="0">
                <a:solidFill>
                  <a:srgbClr val="3333FF"/>
                </a:solidFill>
              </a:rPr>
              <a:t>(par exemple sous la </a:t>
            </a:r>
            <a:r>
              <a:rPr lang="fr-FR" sz="1400" dirty="0">
                <a:solidFill>
                  <a:srgbClr val="3333FF"/>
                </a:solidFill>
              </a:rPr>
              <a:t>forme d’une API, prenant en paramètre le fichier et retournant la liste des valeurs saisies dans le </a:t>
            </a:r>
            <a:r>
              <a:rPr lang="fr-FR" sz="1400" dirty="0" smtClean="0">
                <a:solidFill>
                  <a:srgbClr val="3333FF"/>
                </a:solidFill>
              </a:rPr>
              <a:t>fichier). </a:t>
            </a:r>
            <a:endParaRPr lang="fr-FR" sz="1400" dirty="0">
              <a:solidFill>
                <a:srgbClr val="3333FF"/>
              </a:solidFill>
            </a:endParaRPr>
          </a:p>
          <a:p>
            <a:endParaRPr lang="fr-FR" sz="1400" dirty="0" smtClean="0">
              <a:solidFill>
                <a:srgbClr val="3333FF"/>
              </a:solidFill>
            </a:endParaRPr>
          </a:p>
          <a:p>
            <a:r>
              <a:rPr lang="fr-FR" sz="1400" dirty="0" smtClean="0">
                <a:solidFill>
                  <a:srgbClr val="3333FF"/>
                </a:solidFill>
              </a:rPr>
              <a:t>→ Les données du budget prévisionnel sont dès lors facilement intégrables et exploitables par les financeurs. </a:t>
            </a:r>
            <a:endParaRPr lang="fr-FR" sz="1400" dirty="0">
              <a:solidFill>
                <a:srgbClr val="3333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08179" y="3889739"/>
            <a:ext cx="444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3333FF"/>
                </a:solidFill>
              </a:rPr>
              <a:t>1. Un fichier de budget </a:t>
            </a:r>
            <a:r>
              <a:rPr lang="fr-FR" sz="1400" b="1" dirty="0">
                <a:solidFill>
                  <a:srgbClr val="3333FF"/>
                </a:solidFill>
              </a:rPr>
              <a:t>prévisionnel standard </a:t>
            </a:r>
          </a:p>
          <a:p>
            <a:endParaRPr lang="fr-FR" sz="1400" dirty="0" smtClean="0">
              <a:solidFill>
                <a:srgbClr val="3333FF"/>
              </a:solidFill>
            </a:endParaRPr>
          </a:p>
          <a:p>
            <a:r>
              <a:rPr lang="fr-FR" sz="1400" dirty="0" smtClean="0">
                <a:solidFill>
                  <a:srgbClr val="3333FF"/>
                </a:solidFill>
              </a:rPr>
              <a:t>Fichier structuré</a:t>
            </a:r>
            <a:r>
              <a:rPr lang="fr-FR" sz="1400" dirty="0">
                <a:solidFill>
                  <a:srgbClr val="3333FF"/>
                </a:solidFill>
              </a:rPr>
              <a:t>, </a:t>
            </a:r>
            <a:r>
              <a:rPr lang="fr-FR" sz="1400" dirty="0" smtClean="0">
                <a:solidFill>
                  <a:srgbClr val="3333FF"/>
                </a:solidFill>
              </a:rPr>
              <a:t>protégé, avec des </a:t>
            </a:r>
            <a:r>
              <a:rPr lang="fr-FR" sz="1400" dirty="0">
                <a:solidFill>
                  <a:srgbClr val="3333FF"/>
                </a:solidFill>
              </a:rPr>
              <a:t>cellules auto-calculées (de type Excel ou PDF) . </a:t>
            </a:r>
          </a:p>
          <a:p>
            <a:r>
              <a:rPr lang="fr-FR" sz="1400" dirty="0" smtClean="0">
                <a:solidFill>
                  <a:srgbClr val="3333FF"/>
                </a:solidFill>
              </a:rPr>
              <a:t>Partagé </a:t>
            </a:r>
            <a:r>
              <a:rPr lang="fr-FR" sz="1400" dirty="0">
                <a:solidFill>
                  <a:srgbClr val="3333FF"/>
                </a:solidFill>
              </a:rPr>
              <a:t>par le plus grand nombre de financeurs </a:t>
            </a:r>
            <a:r>
              <a:rPr lang="fr-FR" sz="1400" dirty="0" smtClean="0">
                <a:solidFill>
                  <a:srgbClr val="3333FF"/>
                </a:solidFill>
              </a:rPr>
              <a:t>possible</a:t>
            </a:r>
          </a:p>
          <a:p>
            <a:endParaRPr lang="fr-FR" sz="1400" dirty="0">
              <a:solidFill>
                <a:srgbClr val="3333FF"/>
              </a:solidFill>
            </a:endParaRPr>
          </a:p>
          <a:p>
            <a:r>
              <a:rPr lang="fr-FR" sz="1400" dirty="0" smtClean="0">
                <a:solidFill>
                  <a:srgbClr val="3333FF"/>
                </a:solidFill>
              </a:rPr>
              <a:t>→ Les </a:t>
            </a:r>
            <a:r>
              <a:rPr lang="fr-FR" sz="1400" dirty="0">
                <a:solidFill>
                  <a:srgbClr val="3333FF"/>
                </a:solidFill>
              </a:rPr>
              <a:t>demandeurs </a:t>
            </a:r>
            <a:r>
              <a:rPr lang="fr-FR" sz="1400" dirty="0" smtClean="0">
                <a:solidFill>
                  <a:srgbClr val="3333FF"/>
                </a:solidFill>
              </a:rPr>
              <a:t>n’ont plus à </a:t>
            </a:r>
            <a:r>
              <a:rPr lang="fr-FR" sz="1400" dirty="0">
                <a:solidFill>
                  <a:srgbClr val="3333FF"/>
                </a:solidFill>
              </a:rPr>
              <a:t>saisir </a:t>
            </a:r>
            <a:r>
              <a:rPr lang="fr-FR" sz="1400" dirty="0" smtClean="0">
                <a:solidFill>
                  <a:srgbClr val="3333FF"/>
                </a:solidFill>
              </a:rPr>
              <a:t>leurs budgets prévisionnels que dans un seul fichier </a:t>
            </a:r>
          </a:p>
          <a:p>
            <a:r>
              <a:rPr lang="fr-FR" sz="1400" dirty="0">
                <a:solidFill>
                  <a:srgbClr val="3333FF"/>
                </a:solidFill>
              </a:rPr>
              <a:t>→ </a:t>
            </a:r>
            <a:r>
              <a:rPr lang="fr-FR" sz="1400" dirty="0" smtClean="0">
                <a:solidFill>
                  <a:srgbClr val="3333FF"/>
                </a:solidFill>
              </a:rPr>
              <a:t>Ce </a:t>
            </a:r>
            <a:r>
              <a:rPr lang="fr-FR" sz="1400" dirty="0">
                <a:solidFill>
                  <a:srgbClr val="3333FF"/>
                </a:solidFill>
              </a:rPr>
              <a:t>document pourrait </a:t>
            </a:r>
            <a:r>
              <a:rPr lang="fr-FR" sz="1400" dirty="0" smtClean="0">
                <a:solidFill>
                  <a:srgbClr val="3333FF"/>
                </a:solidFill>
              </a:rPr>
              <a:t>être </a:t>
            </a:r>
            <a:r>
              <a:rPr lang="fr-FR" sz="1400" dirty="0">
                <a:solidFill>
                  <a:srgbClr val="3333FF"/>
                </a:solidFill>
              </a:rPr>
              <a:t>transporté par l’API </a:t>
            </a:r>
            <a:r>
              <a:rPr lang="fr-FR" sz="1400" dirty="0" smtClean="0">
                <a:solidFill>
                  <a:srgbClr val="3333FF"/>
                </a:solidFill>
              </a:rPr>
              <a:t>Association (depuis </a:t>
            </a:r>
            <a:r>
              <a:rPr lang="fr-FR" sz="1400" dirty="0">
                <a:solidFill>
                  <a:srgbClr val="3333FF"/>
                </a:solidFill>
              </a:rPr>
              <a:t>le porte-documents de </a:t>
            </a:r>
            <a:r>
              <a:rPr lang="fr-FR" sz="1400" dirty="0" smtClean="0">
                <a:solidFill>
                  <a:srgbClr val="3333FF"/>
                </a:solidFill>
              </a:rPr>
              <a:t>l’association)</a:t>
            </a:r>
            <a:endParaRPr lang="fr-FR" sz="1400" dirty="0">
              <a:solidFill>
                <a:srgbClr val="3333FF"/>
              </a:solidFill>
            </a:endParaRPr>
          </a:p>
        </p:txBody>
      </p:sp>
      <p:sp>
        <p:nvSpPr>
          <p:cNvPr id="23" name="Plus 22"/>
          <p:cNvSpPr/>
          <p:nvPr/>
        </p:nvSpPr>
        <p:spPr>
          <a:xfrm rot="16200000">
            <a:off x="5761580" y="2185911"/>
            <a:ext cx="408523" cy="436796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lèche vers le bas 24"/>
          <p:cNvSpPr/>
          <p:nvPr/>
        </p:nvSpPr>
        <p:spPr>
          <a:xfrm rot="16200000">
            <a:off x="2345932" y="2130782"/>
            <a:ext cx="311031" cy="43679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AutoShape 2" descr="Résultat de recherche d'images pour &quot;pdf free ico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Résultat de recherche d'images pour &quot;pdf free icon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222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24" y="1575562"/>
            <a:ext cx="484059" cy="60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Afficher l'image d'origine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341" y="1195823"/>
            <a:ext cx="980275" cy="98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194382"/>
            <a:ext cx="1673360" cy="217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108499"/>
              </p:ext>
            </p:extLst>
          </p:nvPr>
        </p:nvGraphicFramePr>
        <p:xfrm>
          <a:off x="3098608" y="2248793"/>
          <a:ext cx="1724220" cy="1454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Feuille de calcul" showAsIcon="1" r:id="rId8" imgW="914400" imgH="771480" progId="Excel.Sheet.12">
                  <p:embed/>
                </p:oleObj>
              </mc:Choice>
              <mc:Fallback>
                <p:oleObj name="Feuille de calcul" showAsIcon="1" r:id="rId8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98608" y="2248793"/>
                        <a:ext cx="1724220" cy="1454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4586353" y="6215973"/>
            <a:ext cx="3707683" cy="466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dispositif analogue est envisagé pour simplifier</a:t>
            </a:r>
            <a:br>
              <a:rPr lang="fr-FR" sz="1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budget prévisionnel des actions.</a:t>
            </a:r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9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utoShape 99"/>
          <p:cNvSpPr>
            <a:spLocks noChangeArrowheads="1"/>
          </p:cNvSpPr>
          <p:nvPr/>
        </p:nvSpPr>
        <p:spPr bwMode="auto">
          <a:xfrm>
            <a:off x="4732089" y="3571343"/>
            <a:ext cx="1114924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400" dirty="0" err="1" smtClean="0">
                <a:latin typeface="Calibri" pitchFamily="34" charset="0"/>
              </a:rPr>
              <a:t>Front-office</a:t>
            </a:r>
            <a:r>
              <a:rPr lang="fr-FR" sz="1400" dirty="0" smtClean="0">
                <a:latin typeface="Calibri" pitchFamily="34" charset="0"/>
              </a:rPr>
              <a:t> 2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36" name="AutoShape 99"/>
          <p:cNvSpPr>
            <a:spLocks noChangeArrowheads="1"/>
          </p:cNvSpPr>
          <p:nvPr/>
        </p:nvSpPr>
        <p:spPr bwMode="auto">
          <a:xfrm>
            <a:off x="4732089" y="4430760"/>
            <a:ext cx="1114924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Back-office 2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88087" y="2774079"/>
            <a:ext cx="1729916" cy="6690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L’API demande projet</a:t>
            </a:r>
            <a:endParaRPr lang="fr-FR" sz="1800" b="1" dirty="0" smtClean="0"/>
          </a:p>
        </p:txBody>
      </p:sp>
      <p:sp>
        <p:nvSpPr>
          <p:cNvPr id="11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730295" y="6324424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13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Espace réservé du contenu 2"/>
          <p:cNvSpPr>
            <a:spLocks noGrp="1"/>
          </p:cNvSpPr>
          <p:nvPr>
            <p:ph idx="4294967295"/>
          </p:nvPr>
        </p:nvSpPr>
        <p:spPr>
          <a:xfrm>
            <a:off x="156030" y="750889"/>
            <a:ext cx="8987970" cy="1262061"/>
          </a:xfrm>
        </p:spPr>
        <p:txBody>
          <a:bodyPr/>
          <a:lstStyle/>
          <a:p>
            <a:pPr marL="342900" lvl="1" indent="-342900" eaLnBrk="1" hangingPunct="1">
              <a:buBlip>
                <a:blip r:embed="rId3"/>
              </a:buBlip>
            </a:pPr>
            <a:r>
              <a:rPr lang="fr-FR" sz="1600" b="1" dirty="0" smtClean="0">
                <a:solidFill>
                  <a:srgbClr val="3333FF"/>
                </a:solidFill>
                <a:latin typeface="Calibri" pitchFamily="34" charset="0"/>
              </a:rPr>
              <a:t>Objectif : permettre à une association de saisir une seule fois la description du projet à financer</a:t>
            </a:r>
            <a:endParaRPr lang="fr-FR" sz="1400" b="1" dirty="0">
              <a:solidFill>
                <a:srgbClr val="3333FF"/>
              </a:solidFill>
              <a:latin typeface="Calibri" pitchFamily="34" charset="0"/>
            </a:endParaRPr>
          </a:p>
          <a:p>
            <a:pPr marL="342900" lvl="1" indent="-342900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Le dispositif concerne les demandes cofinancées ou renouvelées d’une année sur l’autre, par l’intermédiaire d’outils de financement participatif ou administratifs</a:t>
            </a:r>
          </a:p>
          <a:p>
            <a:pPr marL="342900" lvl="1" indent="-342900" eaLnBrk="1" hangingPunct="1">
              <a:buBlip>
                <a:blip r:embed="rId3"/>
              </a:buBlip>
            </a:pPr>
            <a:endParaRPr lang="fr-FR" sz="1400" b="1" dirty="0" smtClean="0">
              <a:solidFill>
                <a:srgbClr val="3333FF"/>
              </a:solidFill>
              <a:latin typeface="Calibri" pitchFamily="34" charset="0"/>
            </a:endParaRPr>
          </a:p>
          <a:p>
            <a:pPr marL="342900" lvl="1" indent="-342900" eaLnBrk="1" hangingPunct="1">
              <a:buBlip>
                <a:blip r:embed="rId3"/>
              </a:buBlip>
            </a:pPr>
            <a:r>
              <a:rPr lang="fr-FR" sz="1600" b="1" dirty="0" smtClean="0">
                <a:solidFill>
                  <a:srgbClr val="3333FF"/>
                </a:solidFill>
                <a:latin typeface="Calibri" pitchFamily="34" charset="0"/>
              </a:rPr>
              <a:t>3 cas principaux d’utilisation :</a:t>
            </a:r>
          </a:p>
        </p:txBody>
      </p:sp>
      <p:sp>
        <p:nvSpPr>
          <p:cNvPr id="1028" name="AutoShape 4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754545" y="3823892"/>
            <a:ext cx="0" cy="59225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997087" y="2858114"/>
            <a:ext cx="854503" cy="584995"/>
            <a:chOff x="3579" y="3028"/>
            <a:chExt cx="1229" cy="584"/>
          </a:xfrm>
        </p:grpSpPr>
        <p:pic>
          <p:nvPicPr>
            <p:cNvPr id="12" name="Picture 21" descr="bonhomm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33" y="3028"/>
              <a:ext cx="55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3579" y="3351"/>
              <a:ext cx="122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/>
                <a:t>Association</a:t>
              </a:r>
              <a:endParaRPr lang="fr-FR" sz="900" b="1" dirty="0"/>
            </a:p>
          </p:txBody>
        </p:sp>
      </p:grpSp>
      <p:sp>
        <p:nvSpPr>
          <p:cNvPr id="14" name="AutoShape 99"/>
          <p:cNvSpPr>
            <a:spLocks noChangeArrowheads="1"/>
          </p:cNvSpPr>
          <p:nvPr/>
        </p:nvSpPr>
        <p:spPr bwMode="auto">
          <a:xfrm>
            <a:off x="588087" y="3556727"/>
            <a:ext cx="1729916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400" dirty="0" err="1" smtClean="0">
                <a:latin typeface="Calibri" pitchFamily="34" charset="0"/>
              </a:rPr>
              <a:t>Front-office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15" name="AutoShape 99"/>
          <p:cNvSpPr>
            <a:spLocks noChangeArrowheads="1"/>
          </p:cNvSpPr>
          <p:nvPr/>
        </p:nvSpPr>
        <p:spPr bwMode="auto">
          <a:xfrm>
            <a:off x="588087" y="4416144"/>
            <a:ext cx="1729916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Back-office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16" name="AutoShape 99"/>
          <p:cNvSpPr>
            <a:spLocks noChangeArrowheads="1"/>
          </p:cNvSpPr>
          <p:nvPr/>
        </p:nvSpPr>
        <p:spPr bwMode="auto">
          <a:xfrm>
            <a:off x="307975" y="3801295"/>
            <a:ext cx="886526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Projet 2016</a:t>
            </a:r>
            <a:endParaRPr lang="fr-FR" sz="1400" dirty="0">
              <a:latin typeface="Calibri" pitchFamily="34" charset="0"/>
            </a:endParaRPr>
          </a:p>
        </p:txBody>
      </p:sp>
      <p:cxnSp>
        <p:nvCxnSpPr>
          <p:cNvPr id="18" name="Connecteur droit avec flèche 17"/>
          <p:cNvCxnSpPr>
            <a:stCxn id="16" idx="3"/>
            <a:endCxn id="17" idx="1"/>
          </p:cNvCxnSpPr>
          <p:nvPr/>
        </p:nvCxnSpPr>
        <p:spPr>
          <a:xfrm>
            <a:off x="1194501" y="3934878"/>
            <a:ext cx="432512" cy="1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52077" y="4028574"/>
            <a:ext cx="11173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dirty="0" smtClean="0">
                <a:solidFill>
                  <a:schemeClr val="accent1">
                    <a:lumMod val="75000"/>
                  </a:schemeClr>
                </a:solidFill>
              </a:rPr>
              <a:t>Renouvellement du projet</a:t>
            </a:r>
            <a:endParaRPr lang="fr-FR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429797" y="2787130"/>
            <a:ext cx="2417215" cy="6690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3984426" y="3836943"/>
            <a:ext cx="0" cy="59225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4226968" y="2871165"/>
            <a:ext cx="854503" cy="584995"/>
            <a:chOff x="3579" y="3028"/>
            <a:chExt cx="1229" cy="584"/>
          </a:xfrm>
        </p:grpSpPr>
        <p:pic>
          <p:nvPicPr>
            <p:cNvPr id="26" name="Picture 21" descr="bonhomm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33" y="3028"/>
              <a:ext cx="55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3579" y="3351"/>
              <a:ext cx="122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/>
                <a:t>Association</a:t>
              </a:r>
              <a:endParaRPr lang="fr-FR" sz="900" b="1" dirty="0"/>
            </a:p>
          </p:txBody>
        </p:sp>
      </p:grpSp>
      <p:sp>
        <p:nvSpPr>
          <p:cNvPr id="28" name="AutoShape 99"/>
          <p:cNvSpPr>
            <a:spLocks noChangeArrowheads="1"/>
          </p:cNvSpPr>
          <p:nvPr/>
        </p:nvSpPr>
        <p:spPr bwMode="auto">
          <a:xfrm>
            <a:off x="3429798" y="3569778"/>
            <a:ext cx="1114924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400" dirty="0" err="1" smtClean="0">
                <a:latin typeface="Calibri" pitchFamily="34" charset="0"/>
              </a:rPr>
              <a:t>Front-office</a:t>
            </a:r>
            <a:r>
              <a:rPr lang="fr-FR" sz="1400" dirty="0" smtClean="0">
                <a:latin typeface="Calibri" pitchFamily="34" charset="0"/>
              </a:rPr>
              <a:t> 1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29" name="AutoShape 99"/>
          <p:cNvSpPr>
            <a:spLocks noChangeArrowheads="1"/>
          </p:cNvSpPr>
          <p:nvPr/>
        </p:nvSpPr>
        <p:spPr bwMode="auto">
          <a:xfrm>
            <a:off x="3429798" y="4429195"/>
            <a:ext cx="1114924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Back-office 1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30" name="AutoShape 99"/>
          <p:cNvSpPr>
            <a:spLocks noChangeArrowheads="1"/>
          </p:cNvSpPr>
          <p:nvPr/>
        </p:nvSpPr>
        <p:spPr bwMode="auto">
          <a:xfrm>
            <a:off x="3537856" y="3814346"/>
            <a:ext cx="886526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Projet</a:t>
            </a:r>
            <a:endParaRPr lang="fr-FR" sz="1400" dirty="0">
              <a:latin typeface="Calibri" pitchFamily="34" charset="0"/>
            </a:endParaRPr>
          </a:p>
        </p:txBody>
      </p:sp>
      <p:cxnSp>
        <p:nvCxnSpPr>
          <p:cNvPr id="32" name="Connecteur droit avec flèche 31"/>
          <p:cNvCxnSpPr>
            <a:stCxn id="30" idx="3"/>
            <a:endCxn id="31" idx="1"/>
          </p:cNvCxnSpPr>
          <p:nvPr/>
        </p:nvCxnSpPr>
        <p:spPr>
          <a:xfrm>
            <a:off x="4424382" y="3947929"/>
            <a:ext cx="432512" cy="1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081958" y="4041625"/>
            <a:ext cx="11173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dirty="0" smtClean="0">
                <a:solidFill>
                  <a:schemeClr val="accent1">
                    <a:lumMod val="75000"/>
                  </a:schemeClr>
                </a:solidFill>
              </a:rPr>
              <a:t>Cofinancement du projet</a:t>
            </a:r>
            <a:endParaRPr lang="fr-FR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8" name="Connecteur droit avec flèche 37"/>
          <p:cNvCxnSpPr>
            <a:stCxn id="35" idx="2"/>
            <a:endCxn id="36" idx="0"/>
          </p:cNvCxnSpPr>
          <p:nvPr/>
        </p:nvCxnSpPr>
        <p:spPr>
          <a:xfrm>
            <a:off x="5289551" y="3838508"/>
            <a:ext cx="0" cy="59225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AutoShape 99"/>
          <p:cNvSpPr>
            <a:spLocks noChangeArrowheads="1"/>
          </p:cNvSpPr>
          <p:nvPr/>
        </p:nvSpPr>
        <p:spPr bwMode="auto">
          <a:xfrm>
            <a:off x="4856894" y="3815802"/>
            <a:ext cx="886526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Projet</a:t>
            </a:r>
            <a:endParaRPr lang="fr-FR" sz="1400" dirty="0">
              <a:latin typeface="Calibri" pitchFamily="34" charset="0"/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7005821" y="3845569"/>
            <a:ext cx="0" cy="59225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AutoShape 99"/>
          <p:cNvSpPr>
            <a:spLocks noChangeArrowheads="1"/>
          </p:cNvSpPr>
          <p:nvPr/>
        </p:nvSpPr>
        <p:spPr bwMode="auto">
          <a:xfrm>
            <a:off x="6442547" y="3464786"/>
            <a:ext cx="1130060" cy="3807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200" dirty="0" err="1" smtClean="0">
                <a:latin typeface="Calibri" pitchFamily="34" charset="0"/>
              </a:rPr>
              <a:t>Front-office</a:t>
            </a:r>
            <a:endParaRPr lang="fr-FR" sz="1200" dirty="0">
              <a:latin typeface="Calibri" pitchFamily="34" charset="0"/>
            </a:endParaRPr>
          </a:p>
          <a:p>
            <a:pPr algn="ctr"/>
            <a:r>
              <a:rPr lang="fr-FR" sz="1200" dirty="0" smtClean="0">
                <a:latin typeface="Calibri" pitchFamily="34" charset="0"/>
              </a:rPr>
              <a:t>demande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46" name="AutoShape 99"/>
          <p:cNvSpPr>
            <a:spLocks noChangeArrowheads="1"/>
          </p:cNvSpPr>
          <p:nvPr/>
        </p:nvSpPr>
        <p:spPr bwMode="auto">
          <a:xfrm>
            <a:off x="6761724" y="4437821"/>
            <a:ext cx="1759789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Back-office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47" name="AutoShape 99"/>
          <p:cNvSpPr>
            <a:spLocks noChangeArrowheads="1"/>
          </p:cNvSpPr>
          <p:nvPr/>
        </p:nvSpPr>
        <p:spPr bwMode="auto">
          <a:xfrm>
            <a:off x="6559251" y="3822972"/>
            <a:ext cx="886526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Projet</a:t>
            </a:r>
            <a:endParaRPr lang="fr-FR" sz="1400" dirty="0">
              <a:latin typeface="Calibri" pitchFamily="34" charset="0"/>
            </a:endParaRPr>
          </a:p>
        </p:txBody>
      </p:sp>
      <p:cxnSp>
        <p:nvCxnSpPr>
          <p:cNvPr id="49" name="Connecteur droit avec flèche 48"/>
          <p:cNvCxnSpPr>
            <a:stCxn id="47" idx="3"/>
            <a:endCxn id="48" idx="1"/>
          </p:cNvCxnSpPr>
          <p:nvPr/>
        </p:nvCxnSpPr>
        <p:spPr>
          <a:xfrm>
            <a:off x="7445777" y="3956555"/>
            <a:ext cx="432512" cy="1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103353" y="4050251"/>
            <a:ext cx="11173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dirty="0" err="1" smtClean="0">
                <a:solidFill>
                  <a:schemeClr val="accent1">
                    <a:lumMod val="75000"/>
                  </a:schemeClr>
                </a:solidFill>
              </a:rPr>
              <a:t>Comptes-rendus</a:t>
            </a:r>
            <a:r>
              <a:rPr lang="fr-FR" sz="1050" dirty="0" smtClean="0">
                <a:solidFill>
                  <a:schemeClr val="accent1">
                    <a:lumMod val="75000"/>
                  </a:schemeClr>
                </a:solidFill>
              </a:rPr>
              <a:t> financiers</a:t>
            </a:r>
            <a:endParaRPr lang="fr-FR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AutoShape 99"/>
          <p:cNvSpPr>
            <a:spLocks noChangeArrowheads="1"/>
          </p:cNvSpPr>
          <p:nvPr/>
        </p:nvSpPr>
        <p:spPr bwMode="auto">
          <a:xfrm>
            <a:off x="7756522" y="3453883"/>
            <a:ext cx="1130060" cy="3807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200" dirty="0" err="1" smtClean="0">
                <a:latin typeface="Calibri" pitchFamily="34" charset="0"/>
              </a:rPr>
              <a:t>Front-office</a:t>
            </a:r>
            <a:endParaRPr lang="fr-FR" sz="1200" dirty="0">
              <a:latin typeface="Calibri" pitchFamily="34" charset="0"/>
            </a:endParaRPr>
          </a:p>
          <a:p>
            <a:pPr algn="ctr"/>
            <a:r>
              <a:rPr lang="fr-FR" sz="1200" dirty="0" smtClean="0">
                <a:latin typeface="Calibri" pitchFamily="34" charset="0"/>
              </a:rPr>
              <a:t>évaluation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6442547" y="2795756"/>
            <a:ext cx="2444035" cy="6690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2" name="Connecteur droit avec flèche 51"/>
          <p:cNvCxnSpPr>
            <a:stCxn id="17" idx="0"/>
          </p:cNvCxnSpPr>
          <p:nvPr/>
        </p:nvCxnSpPr>
        <p:spPr>
          <a:xfrm>
            <a:off x="2070276" y="3802751"/>
            <a:ext cx="0" cy="61339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utoShape 99"/>
          <p:cNvSpPr>
            <a:spLocks noChangeArrowheads="1"/>
          </p:cNvSpPr>
          <p:nvPr/>
        </p:nvSpPr>
        <p:spPr bwMode="auto">
          <a:xfrm>
            <a:off x="1627013" y="3802751"/>
            <a:ext cx="886526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Projet 2017</a:t>
            </a:r>
            <a:endParaRPr lang="fr-FR" sz="1400" dirty="0">
              <a:latin typeface="Calibri" pitchFamily="34" charset="0"/>
            </a:endParaRPr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8321552" y="3826041"/>
            <a:ext cx="0" cy="61339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AutoShape 99"/>
          <p:cNvSpPr>
            <a:spLocks noChangeArrowheads="1"/>
          </p:cNvSpPr>
          <p:nvPr/>
        </p:nvSpPr>
        <p:spPr bwMode="auto">
          <a:xfrm>
            <a:off x="7878289" y="3824428"/>
            <a:ext cx="886526" cy="2671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1400" dirty="0" smtClean="0">
                <a:latin typeface="Calibri" pitchFamily="34" charset="0"/>
              </a:rPr>
              <a:t>Projet</a:t>
            </a:r>
            <a:endParaRPr lang="fr-FR" sz="1400" dirty="0">
              <a:latin typeface="Calibri" pitchFamily="34" charset="0"/>
            </a:endParaRPr>
          </a:p>
        </p:txBody>
      </p:sp>
      <p:grpSp>
        <p:nvGrpSpPr>
          <p:cNvPr id="42" name="Group 20"/>
          <p:cNvGrpSpPr>
            <a:grpSpLocks/>
          </p:cNvGrpSpPr>
          <p:nvPr/>
        </p:nvGrpSpPr>
        <p:grpSpPr bwMode="auto">
          <a:xfrm>
            <a:off x="7248363" y="2879791"/>
            <a:ext cx="854503" cy="584995"/>
            <a:chOff x="3579" y="3028"/>
            <a:chExt cx="1229" cy="584"/>
          </a:xfrm>
        </p:grpSpPr>
        <p:pic>
          <p:nvPicPr>
            <p:cNvPr id="43" name="Picture 21" descr="bonhomm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33" y="3028"/>
              <a:ext cx="55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3579" y="3351"/>
              <a:ext cx="122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/>
                <a:t>Association</a:t>
              </a:r>
              <a:endParaRPr lang="fr-FR" sz="900" b="1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348168" y="2425952"/>
            <a:ext cx="215806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1">
                    <a:lumMod val="75000"/>
                  </a:schemeClr>
                </a:solidFill>
              </a:rPr>
              <a:t>Renouvellement de projet</a:t>
            </a:r>
            <a:endParaRPr lang="fr-FR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05239" y="2437263"/>
            <a:ext cx="2441773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1">
                    <a:lumMod val="75000"/>
                  </a:schemeClr>
                </a:solidFill>
              </a:rPr>
              <a:t>Cofinancement de projet</a:t>
            </a:r>
            <a:endParaRPr lang="fr-FR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44809" y="2450821"/>
            <a:ext cx="2441773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accent1">
                    <a:lumMod val="75000"/>
                  </a:schemeClr>
                </a:solidFill>
              </a:rPr>
              <a:t>Comptes-rendus</a:t>
            </a:r>
            <a:r>
              <a:rPr lang="fr-FR" sz="1400" b="1" dirty="0" smtClean="0">
                <a:solidFill>
                  <a:schemeClr val="accent1">
                    <a:lumMod val="75000"/>
                  </a:schemeClr>
                </a:solidFill>
              </a:rPr>
              <a:t> financiers</a:t>
            </a:r>
            <a:endParaRPr lang="fr-FR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14888" y="4948823"/>
            <a:ext cx="22832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 eaLnBrk="1" hangingPunct="1"/>
            <a:r>
              <a:rPr lang="fr-FR" sz="1600" b="1" dirty="0" err="1" smtClean="0">
                <a:solidFill>
                  <a:srgbClr val="3333FF"/>
                </a:solidFill>
              </a:rPr>
              <a:t>Crowdfunding</a:t>
            </a:r>
            <a:endParaRPr lang="fr-FR" sz="1600" b="1" dirty="0" smtClean="0">
              <a:solidFill>
                <a:srgbClr val="3333FF"/>
              </a:solidFill>
            </a:endParaRPr>
          </a:p>
          <a:p>
            <a:pPr marL="0" lvl="1" algn="ctr" eaLnBrk="1" hangingPunct="1"/>
            <a:r>
              <a:rPr lang="fr-FR" sz="1600" b="1" dirty="0" smtClean="0">
                <a:solidFill>
                  <a:srgbClr val="3333FF"/>
                </a:solidFill>
              </a:rPr>
              <a:t>Cofinancement Etat/Etat</a:t>
            </a:r>
          </a:p>
          <a:p>
            <a:pPr marL="0" lvl="1" algn="ctr" eaLnBrk="1" hangingPunct="1"/>
            <a:r>
              <a:rPr lang="fr-FR" sz="1600" b="1" dirty="0" smtClean="0">
                <a:solidFill>
                  <a:srgbClr val="3333FF"/>
                </a:solidFill>
              </a:rPr>
              <a:t>Cofinancement Etat/CT</a:t>
            </a:r>
          </a:p>
          <a:p>
            <a:pPr marL="0" lvl="1" algn="ctr" eaLnBrk="1" hangingPunct="1"/>
            <a:r>
              <a:rPr lang="fr-FR" sz="1600" b="1" dirty="0" smtClean="0">
                <a:solidFill>
                  <a:srgbClr val="3333FF"/>
                </a:solidFill>
              </a:rPr>
              <a:t>…</a:t>
            </a:r>
            <a:endParaRPr lang="fr-FR" sz="16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4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5" grpId="0" animBg="1"/>
      <p:bldP spid="14" grpId="0" animBg="1"/>
      <p:bldP spid="15" grpId="0" animBg="1"/>
      <p:bldP spid="16" grpId="0" animBg="1"/>
      <p:bldP spid="4" grpId="0"/>
      <p:bldP spid="23" grpId="0" animBg="1"/>
      <p:bldP spid="28" grpId="0" animBg="1"/>
      <p:bldP spid="29" grpId="0" animBg="1"/>
      <p:bldP spid="30" grpId="0" animBg="1"/>
      <p:bldP spid="33" grpId="0"/>
      <p:bldP spid="31" grpId="0" animBg="1"/>
      <p:bldP spid="45" grpId="0" animBg="1"/>
      <p:bldP spid="46" grpId="0" animBg="1"/>
      <p:bldP spid="47" grpId="0" animBg="1"/>
      <p:bldP spid="50" grpId="0"/>
      <p:bldP spid="51" grpId="0" animBg="1"/>
      <p:bldP spid="40" grpId="0" animBg="1"/>
      <p:bldP spid="17" grpId="0" animBg="1"/>
      <p:bldP spid="48" grpId="0" animBg="1"/>
      <p:bldP spid="58" grpId="0" animBg="1"/>
      <p:bldP spid="59" grpId="0" animBg="1"/>
      <p:bldP spid="60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contenu 2"/>
          <p:cNvSpPr>
            <a:spLocks noGrp="1"/>
          </p:cNvSpPr>
          <p:nvPr>
            <p:ph idx="4294967295"/>
          </p:nvPr>
        </p:nvSpPr>
        <p:spPr>
          <a:xfrm>
            <a:off x="78014" y="833888"/>
            <a:ext cx="8987970" cy="1650129"/>
          </a:xfrm>
        </p:spPr>
        <p:txBody>
          <a:bodyPr/>
          <a:lstStyle/>
          <a:p>
            <a:pPr marL="0" lvl="1" indent="0" eaLnBrk="1" hangingPunct="1">
              <a:buNone/>
            </a:pPr>
            <a:r>
              <a:rPr lang="fr-FR" sz="1600" b="1" dirty="0" smtClean="0">
                <a:solidFill>
                  <a:srgbClr val="3333FF"/>
                </a:solidFill>
                <a:latin typeface="Calibri" pitchFamily="34" charset="0"/>
              </a:rPr>
              <a:t>Proposition :</a:t>
            </a:r>
          </a:p>
          <a:p>
            <a:pPr marL="342900" lvl="1" indent="-342900" eaLnBrk="1" hangingPunct="1">
              <a:buBlip>
                <a:blip r:embed="rId3"/>
              </a:buBlip>
            </a:pP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Une demande de subvention pour un projet, lorsqu’elle est saisie sur un portail partenaire, est transmise </a:t>
            </a:r>
            <a:b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</a:b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en parallèle au système échange (ESB) SIVA (méthode </a:t>
            </a:r>
            <a:r>
              <a:rPr lang="fr-FR" sz="1400" b="1" i="1" dirty="0" err="1" smtClean="0">
                <a:solidFill>
                  <a:schemeClr val="accent1"/>
                </a:solidFill>
                <a:latin typeface="Calibri" pitchFamily="34" charset="0"/>
              </a:rPr>
              <a:t>create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de l’API)</a:t>
            </a: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. </a:t>
            </a: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marL="342900" lvl="1" indent="-342900" eaLnBrk="1" hangingPunct="1">
              <a:buBlip>
                <a:blip r:embed="rId3"/>
              </a:buBlip>
            </a:pP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Les informations stockées peuvent être rappelées en pré-remplissage par n’importe quel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système </a:t>
            </a:r>
            <a:b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</a:b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partenaire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(méthodes </a:t>
            </a:r>
            <a:r>
              <a:rPr lang="fr-FR" sz="1400" b="1" i="1" dirty="0" err="1" smtClean="0">
                <a:solidFill>
                  <a:schemeClr val="accent1"/>
                </a:solidFill>
                <a:latin typeface="Calibri" pitchFamily="34" charset="0"/>
              </a:rPr>
              <a:t>search</a:t>
            </a: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 et </a:t>
            </a:r>
            <a:r>
              <a:rPr lang="fr-FR" sz="1400" b="1" i="1" dirty="0" err="1" smtClean="0">
                <a:solidFill>
                  <a:schemeClr val="accent1"/>
                </a:solidFill>
                <a:latin typeface="Calibri" pitchFamily="34" charset="0"/>
              </a:rPr>
              <a:t>get</a:t>
            </a: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 de l’API, à partir du SIRET/RNA de </a:t>
            </a:r>
            <a:r>
              <a:rPr lang="fr-FR" sz="1400" b="0" dirty="0" err="1" smtClean="0">
                <a:solidFill>
                  <a:srgbClr val="3333FF"/>
                </a:solidFill>
                <a:latin typeface="Calibri" pitchFamily="34" charset="0"/>
              </a:rPr>
              <a:t>l’asso</a:t>
            </a: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).</a:t>
            </a:r>
          </a:p>
          <a:p>
            <a:pPr marL="342900" lvl="1" indent="-342900" eaLnBrk="1" hangingPunct="1">
              <a:buBlip>
                <a:blip r:embed="rId3"/>
              </a:buBlip>
            </a:pP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Le demandeur a la possibilité de modifier les données pré-chargées pour les adapter au financeur sollicité. </a:t>
            </a:r>
          </a:p>
          <a:p>
            <a:pPr marL="342900" lvl="1" indent="-342900" eaLnBrk="1" hangingPunct="1">
              <a:buBlip>
                <a:blip r:embed="rId3"/>
              </a:buBlip>
            </a:pPr>
            <a:endParaRPr lang="fr-FR" sz="1400" b="0" dirty="0" smtClean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L’API </a:t>
            </a:r>
            <a:r>
              <a:rPr lang="fr-FR" b="1" dirty="0"/>
              <a:t>demande projet</a:t>
            </a:r>
            <a:endParaRPr lang="fr-FR" sz="1800" b="1" dirty="0" smtClean="0"/>
          </a:p>
        </p:txBody>
      </p:sp>
      <p:sp>
        <p:nvSpPr>
          <p:cNvPr id="1028" name="AutoShape 4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797975" y="2839777"/>
            <a:ext cx="7463309" cy="3099293"/>
            <a:chOff x="797975" y="2839777"/>
            <a:chExt cx="7463309" cy="3099293"/>
          </a:xfrm>
        </p:grpSpPr>
        <p:sp>
          <p:nvSpPr>
            <p:cNvPr id="51" name="Ellipse 50"/>
            <p:cNvSpPr/>
            <p:nvPr/>
          </p:nvSpPr>
          <p:spPr>
            <a:xfrm>
              <a:off x="3105598" y="4523019"/>
              <a:ext cx="351692" cy="3399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1</a:t>
              </a:r>
              <a:endParaRPr lang="fr-FR" b="1" dirty="0">
                <a:latin typeface="Calibri" pitchFamily="34" charset="0"/>
              </a:endParaRPr>
            </a:p>
          </p:txBody>
        </p:sp>
        <p:sp>
          <p:nvSpPr>
            <p:cNvPr id="53" name="Ellipse 52"/>
            <p:cNvSpPr/>
            <p:nvPr/>
          </p:nvSpPr>
          <p:spPr>
            <a:xfrm>
              <a:off x="4944220" y="4523019"/>
              <a:ext cx="351692" cy="3399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2</a:t>
              </a:r>
              <a:endParaRPr lang="fr-FR" b="1" dirty="0">
                <a:latin typeface="Calibri" pitchFamily="34" charset="0"/>
              </a:endParaRPr>
            </a:p>
          </p:txBody>
        </p:sp>
        <p:sp>
          <p:nvSpPr>
            <p:cNvPr id="54" name="Ellipse 53"/>
            <p:cNvSpPr/>
            <p:nvPr/>
          </p:nvSpPr>
          <p:spPr>
            <a:xfrm>
              <a:off x="5494932" y="4523019"/>
              <a:ext cx="351692" cy="3399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3</a:t>
              </a:r>
              <a:endParaRPr lang="fr-FR" b="1" dirty="0">
                <a:latin typeface="Calibri" pitchFamily="34" charset="0"/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2931470" y="4296753"/>
              <a:ext cx="2967614" cy="668697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5" name="Connecteur droit avec flèche 34"/>
            <p:cNvCxnSpPr>
              <a:endCxn id="42" idx="0"/>
            </p:cNvCxnSpPr>
            <p:nvPr/>
          </p:nvCxnSpPr>
          <p:spPr>
            <a:xfrm>
              <a:off x="2152761" y="2992461"/>
              <a:ext cx="0" cy="733736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>
              <a:endCxn id="45" idx="0"/>
            </p:cNvCxnSpPr>
            <p:nvPr/>
          </p:nvCxnSpPr>
          <p:spPr>
            <a:xfrm flipH="1">
              <a:off x="6583961" y="2992461"/>
              <a:ext cx="5387" cy="733737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Rectangle à coins arrondis 36"/>
            <p:cNvSpPr/>
            <p:nvPr/>
          </p:nvSpPr>
          <p:spPr>
            <a:xfrm>
              <a:off x="797975" y="2839777"/>
              <a:ext cx="7463309" cy="394071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8" name="Connecteur droit avec flèche 37"/>
            <p:cNvCxnSpPr>
              <a:stCxn id="42" idx="2"/>
              <a:endCxn id="43" idx="0"/>
            </p:cNvCxnSpPr>
            <p:nvPr/>
          </p:nvCxnSpPr>
          <p:spPr>
            <a:xfrm>
              <a:off x="2152761" y="4057304"/>
              <a:ext cx="0" cy="106816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>
              <a:stCxn id="45" idx="2"/>
              <a:endCxn id="46" idx="0"/>
            </p:cNvCxnSpPr>
            <p:nvPr/>
          </p:nvCxnSpPr>
          <p:spPr>
            <a:xfrm>
              <a:off x="6583961" y="4057305"/>
              <a:ext cx="10775" cy="1041585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40" name="Picture 21" descr="bonhomm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23585" y="2873796"/>
              <a:ext cx="318786" cy="307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3964184" y="2890979"/>
              <a:ext cx="96028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 smtClean="0">
                  <a:cs typeface="Calibri" panose="020F0502020204030204" pitchFamily="34" charset="0"/>
                </a:rPr>
                <a:t>Association</a:t>
              </a:r>
              <a:endParaRPr lang="fr-FR" sz="1200" b="1" dirty="0">
                <a:cs typeface="Calibri" panose="020F0502020204030204" pitchFamily="34" charset="0"/>
              </a:endParaRPr>
            </a:p>
          </p:txBody>
        </p:sp>
        <p:sp>
          <p:nvSpPr>
            <p:cNvPr id="42" name="AutoShape 99"/>
            <p:cNvSpPr>
              <a:spLocks noChangeArrowheads="1"/>
            </p:cNvSpPr>
            <p:nvPr/>
          </p:nvSpPr>
          <p:spPr bwMode="auto">
            <a:xfrm>
              <a:off x="928658" y="3726197"/>
              <a:ext cx="2448206" cy="33110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fr-F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Front-office 1</a:t>
              </a:r>
              <a:endParaRPr lang="fr-FR" sz="1400" dirty="0">
                <a:latin typeface="Calibri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AutoShape 99"/>
            <p:cNvSpPr>
              <a:spLocks noChangeArrowheads="1"/>
            </p:cNvSpPr>
            <p:nvPr/>
          </p:nvSpPr>
          <p:spPr bwMode="auto">
            <a:xfrm>
              <a:off x="1287803" y="5125464"/>
              <a:ext cx="1729916" cy="26716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fr-F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Back-office 1</a:t>
              </a:r>
              <a:endParaRPr lang="fr-FR" sz="1400" dirty="0">
                <a:latin typeface="Calibri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4" name="Connecteur droit avec flèche 43"/>
            <p:cNvCxnSpPr>
              <a:stCxn id="42" idx="2"/>
              <a:endCxn id="51" idx="1"/>
            </p:cNvCxnSpPr>
            <p:nvPr/>
          </p:nvCxnSpPr>
          <p:spPr>
            <a:xfrm>
              <a:off x="2152761" y="4057304"/>
              <a:ext cx="1004341" cy="5155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utoShape 99"/>
            <p:cNvSpPr>
              <a:spLocks noChangeArrowheads="1"/>
            </p:cNvSpPr>
            <p:nvPr/>
          </p:nvSpPr>
          <p:spPr bwMode="auto">
            <a:xfrm>
              <a:off x="4924467" y="3726198"/>
              <a:ext cx="3318988" cy="33110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fr-F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Front-office 2</a:t>
              </a:r>
              <a:endParaRPr lang="fr-FR" sz="1400" dirty="0">
                <a:latin typeface="Calibri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AutoShape 99"/>
            <p:cNvSpPr>
              <a:spLocks noChangeArrowheads="1"/>
            </p:cNvSpPr>
            <p:nvPr/>
          </p:nvSpPr>
          <p:spPr bwMode="auto">
            <a:xfrm>
              <a:off x="5729778" y="5098890"/>
              <a:ext cx="1729916" cy="26716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fr-F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Back-office 2</a:t>
              </a:r>
              <a:endParaRPr lang="fr-FR" sz="1400" dirty="0">
                <a:latin typeface="Calibri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7" name="Connecteur droit avec flèche 46"/>
            <p:cNvCxnSpPr>
              <a:endCxn id="53" idx="0"/>
            </p:cNvCxnSpPr>
            <p:nvPr/>
          </p:nvCxnSpPr>
          <p:spPr>
            <a:xfrm>
              <a:off x="5120066" y="4057305"/>
              <a:ext cx="0" cy="465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>
              <a:stCxn id="54" idx="7"/>
              <a:endCxn id="45" idx="2"/>
            </p:cNvCxnSpPr>
            <p:nvPr/>
          </p:nvCxnSpPr>
          <p:spPr>
            <a:xfrm flipV="1">
              <a:off x="5795120" y="4057305"/>
              <a:ext cx="788841" cy="5155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>
              <a:endCxn id="54" idx="0"/>
            </p:cNvCxnSpPr>
            <p:nvPr/>
          </p:nvCxnSpPr>
          <p:spPr>
            <a:xfrm>
              <a:off x="5670778" y="4057305"/>
              <a:ext cx="0" cy="4657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>
              <a:stCxn id="53" idx="7"/>
            </p:cNvCxnSpPr>
            <p:nvPr/>
          </p:nvCxnSpPr>
          <p:spPr>
            <a:xfrm flipV="1">
              <a:off x="5244408" y="4057305"/>
              <a:ext cx="0" cy="5155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e 63"/>
            <p:cNvGrpSpPr/>
            <p:nvPr/>
          </p:nvGrpSpPr>
          <p:grpSpPr>
            <a:xfrm>
              <a:off x="3742623" y="4341496"/>
              <a:ext cx="835422" cy="544193"/>
              <a:chOff x="3802851" y="4603315"/>
              <a:chExt cx="835422" cy="544193"/>
            </a:xfrm>
          </p:grpSpPr>
          <p:sp>
            <p:nvSpPr>
              <p:cNvPr id="65" name="Organigramme : Disque magnétique 64"/>
              <p:cNvSpPr/>
              <p:nvPr/>
            </p:nvSpPr>
            <p:spPr>
              <a:xfrm>
                <a:off x="3841419" y="4870059"/>
                <a:ext cx="751133" cy="277449"/>
              </a:xfrm>
              <a:prstGeom prst="flowChartMagneticDisk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DBProjets</a:t>
                </a:r>
                <a:endParaRPr lang="fr-FR" sz="11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802851" y="4603315"/>
                <a:ext cx="83542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ESB SIVA</a:t>
                </a:r>
              </a:p>
            </p:txBody>
          </p:sp>
        </p:grpSp>
        <p:sp>
          <p:nvSpPr>
            <p:cNvPr id="67" name="Rectangle à coins arrondis 66"/>
            <p:cNvSpPr/>
            <p:nvPr/>
          </p:nvSpPr>
          <p:spPr>
            <a:xfrm>
              <a:off x="1002793" y="3205987"/>
              <a:ext cx="2299936" cy="24250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Dépôt d’une demande une 1</a:t>
              </a:r>
              <a:r>
                <a:rPr lang="fr-FR" sz="1000" baseline="30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ère</a:t>
              </a:r>
              <a:r>
                <a:rPr lang="fr-FR" sz="1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fois</a:t>
              </a:r>
              <a:endParaRPr lang="fr-FR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5433992" y="3141252"/>
              <a:ext cx="2299936" cy="3541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Rappel des données de la 1</a:t>
              </a:r>
              <a:r>
                <a:rPr lang="fr-FR" sz="1000" baseline="30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ère</a:t>
              </a:r>
              <a:r>
                <a:rPr lang="fr-FR" sz="1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demande et dépôt d’une nouvelle demande</a:t>
              </a:r>
              <a:endParaRPr lang="fr-FR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à coins arrondis 69"/>
            <p:cNvSpPr/>
            <p:nvPr/>
          </p:nvSpPr>
          <p:spPr>
            <a:xfrm>
              <a:off x="1005833" y="5544999"/>
              <a:ext cx="2285998" cy="394071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73" name="Picture 21" descr="bonhomm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52287" y="5594258"/>
              <a:ext cx="318786" cy="307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" name="Text Box 22"/>
            <p:cNvSpPr txBox="1">
              <a:spLocks noChangeArrowheads="1"/>
            </p:cNvSpPr>
            <p:nvPr/>
          </p:nvSpPr>
          <p:spPr bwMode="auto">
            <a:xfrm>
              <a:off x="1409354" y="5608599"/>
              <a:ext cx="17140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 smtClean="0">
                  <a:cs typeface="Calibri" panose="020F0502020204030204" pitchFamily="34" charset="0"/>
                </a:rPr>
                <a:t>Service instructeur 1</a:t>
              </a:r>
              <a:endParaRPr lang="fr-FR" sz="1200" b="1" dirty="0">
                <a:cs typeface="Calibri" panose="020F0502020204030204" pitchFamily="34" charset="0"/>
              </a:endParaRPr>
            </a:p>
          </p:txBody>
        </p:sp>
        <p:sp>
          <p:nvSpPr>
            <p:cNvPr id="75" name="Rectangle à coins arrondis 74"/>
            <p:cNvSpPr/>
            <p:nvPr/>
          </p:nvSpPr>
          <p:spPr>
            <a:xfrm>
              <a:off x="5451737" y="5524713"/>
              <a:ext cx="2285998" cy="394071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76" name="Picture 21" descr="bonhomm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98191" y="5573972"/>
              <a:ext cx="318786" cy="307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Text Box 22"/>
            <p:cNvSpPr txBox="1">
              <a:spLocks noChangeArrowheads="1"/>
            </p:cNvSpPr>
            <p:nvPr/>
          </p:nvSpPr>
          <p:spPr bwMode="auto">
            <a:xfrm>
              <a:off x="5855258" y="5588313"/>
              <a:ext cx="17140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 smtClean="0">
                  <a:cs typeface="Calibri" panose="020F0502020204030204" pitchFamily="34" charset="0"/>
                </a:rPr>
                <a:t>Service instructeur 2</a:t>
              </a:r>
              <a:endParaRPr lang="fr-FR" sz="1200" b="1" dirty="0">
                <a:cs typeface="Calibri" panose="020F0502020204030204" pitchFamily="34" charset="0"/>
              </a:endParaRPr>
            </a:p>
          </p:txBody>
        </p:sp>
        <p:cxnSp>
          <p:nvCxnSpPr>
            <p:cNvPr id="78" name="Connecteur droit avec flèche 77"/>
            <p:cNvCxnSpPr>
              <a:stCxn id="70" idx="0"/>
              <a:endCxn id="43" idx="2"/>
            </p:cNvCxnSpPr>
            <p:nvPr/>
          </p:nvCxnSpPr>
          <p:spPr>
            <a:xfrm flipV="1">
              <a:off x="2148832" y="5392629"/>
              <a:ext cx="3929" cy="152370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/>
            <p:cNvCxnSpPr>
              <a:stCxn id="75" idx="0"/>
              <a:endCxn id="46" idx="2"/>
            </p:cNvCxnSpPr>
            <p:nvPr/>
          </p:nvCxnSpPr>
          <p:spPr>
            <a:xfrm flipV="1">
              <a:off x="6594736" y="5366055"/>
              <a:ext cx="0" cy="158658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Ellipse 68"/>
          <p:cNvSpPr/>
          <p:nvPr/>
        </p:nvSpPr>
        <p:spPr>
          <a:xfrm>
            <a:off x="8535752" y="1261009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1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8325362" y="1757118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2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8720597" y="1757118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3</a:t>
            </a:r>
            <a:endParaRPr lang="fr-FR" b="1" dirty="0">
              <a:latin typeface="Calibri" pitchFamily="34" charset="0"/>
            </a:endParaRPr>
          </a:p>
        </p:txBody>
      </p:sp>
      <p:cxnSp>
        <p:nvCxnSpPr>
          <p:cNvPr id="81" name="Connecteur droit avec flèche 80"/>
          <p:cNvCxnSpPr/>
          <p:nvPr/>
        </p:nvCxnSpPr>
        <p:spPr>
          <a:xfrm>
            <a:off x="5795120" y="1489362"/>
            <a:ext cx="26177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6189540" y="1953047"/>
            <a:ext cx="20539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48963" y="6215973"/>
            <a:ext cx="4845073" cy="466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Idée complémentaire dans le cadre du cofinancement : méthode « retour », pour une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notification d’avancement de la demande </a:t>
            </a:r>
            <a:r>
              <a:rPr lang="fr-F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à destination des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autres </a:t>
            </a:r>
            <a:r>
              <a:rPr lang="fr-F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back-offices</a:t>
            </a:r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730295" y="6324424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14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0" name="Organigramme : Disque magnétique 49"/>
          <p:cNvSpPr/>
          <p:nvPr/>
        </p:nvSpPr>
        <p:spPr>
          <a:xfrm>
            <a:off x="4415277" y="4779169"/>
            <a:ext cx="269448" cy="1751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1894" y="4754584"/>
            <a:ext cx="39145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050" dirty="0">
                <a:solidFill>
                  <a:prstClr val="black"/>
                </a:solidFill>
                <a:cs typeface="Calibri" panose="020F0502020204030204" pitchFamily="34" charset="0"/>
              </a:rPr>
              <a:t>doc</a:t>
            </a:r>
            <a:endParaRPr lang="fr-FR" sz="11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5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err="1" smtClean="0"/>
              <a:t>ToDoList</a:t>
            </a:r>
            <a:endParaRPr lang="fr-FR" sz="1800" b="1" dirty="0" smtClean="0"/>
          </a:p>
        </p:txBody>
      </p:sp>
      <p:sp>
        <p:nvSpPr>
          <p:cNvPr id="11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730295" y="6324424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15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Espace réservé du contenu 2"/>
          <p:cNvSpPr>
            <a:spLocks noGrp="1"/>
          </p:cNvSpPr>
          <p:nvPr>
            <p:ph idx="4294967295"/>
          </p:nvPr>
        </p:nvSpPr>
        <p:spPr>
          <a:xfrm>
            <a:off x="156030" y="801687"/>
            <a:ext cx="8949870" cy="5199720"/>
          </a:xfrm>
        </p:spPr>
        <p:txBody>
          <a:bodyPr/>
          <a:lstStyle/>
          <a:p>
            <a:pPr eaLnBrk="1" hangingPunct="1">
              <a:buBlip>
                <a:blip r:embed="rId3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D’ici fin février :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500" dirty="0" smtClean="0">
                <a:solidFill>
                  <a:srgbClr val="3333FF"/>
                </a:solidFill>
                <a:latin typeface="Calibri" pitchFamily="34" charset="0"/>
              </a:rPr>
              <a:t>Retours sur l’API Demande projet</a:t>
            </a:r>
          </a:p>
          <a:p>
            <a:pPr eaLnBrk="1" hangingPunct="1">
              <a:buBlip>
                <a:blip r:embed="rId3"/>
              </a:buBlip>
            </a:pPr>
            <a:endParaRPr lang="fr-FR" sz="1600" dirty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D’ici la prochaine réunion :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500" dirty="0" smtClean="0">
                <a:solidFill>
                  <a:srgbClr val="3333FF"/>
                </a:solidFill>
                <a:latin typeface="Calibri" pitchFamily="34" charset="0"/>
              </a:rPr>
              <a:t>Réflexion sur le retour d’information de l’état d’avancement d’un projet (cofinancement)</a:t>
            </a:r>
          </a:p>
          <a:p>
            <a:pPr eaLnBrk="1" hangingPunct="1">
              <a:buBlip>
                <a:blip r:embed="rId3"/>
              </a:buBlip>
            </a:pPr>
            <a:endParaRPr lang="fr-FR" sz="1600" dirty="0" smtClean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1028" name="AutoShape 4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Résultat de recherche d'images pour &quot;.x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2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 Ordre du jour</a:t>
            </a:r>
            <a:endParaRPr lang="fr-FR" sz="1800" b="1" dirty="0" smtClean="0"/>
          </a:p>
        </p:txBody>
      </p:sp>
      <p:sp>
        <p:nvSpPr>
          <p:cNvPr id="11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730295" y="6324424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2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Espace réservé du contenu 2"/>
          <p:cNvSpPr>
            <a:spLocks noGrp="1"/>
          </p:cNvSpPr>
          <p:nvPr>
            <p:ph idx="4294967295"/>
          </p:nvPr>
        </p:nvSpPr>
        <p:spPr>
          <a:xfrm>
            <a:off x="194130" y="750888"/>
            <a:ext cx="8757129" cy="55229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solidFill>
                  <a:srgbClr val="3333FF"/>
                </a:solidFill>
                <a:latin typeface="Calibri" pitchFamily="34" charset="0"/>
              </a:rPr>
              <a:t>API Association/ESB SIVA : nouveautés et retours</a:t>
            </a:r>
            <a:endParaRPr lang="fr-FR" sz="2000" dirty="0">
              <a:solidFill>
                <a:srgbClr val="3333FF"/>
              </a:solidFill>
              <a:latin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fr-FR" sz="2000" dirty="0" smtClean="0">
                <a:solidFill>
                  <a:srgbClr val="3333FF"/>
                </a:solidFill>
                <a:latin typeface="Calibri" pitchFamily="34" charset="0"/>
              </a:rPr>
              <a:t>Services numériques pour la simplification de la demande de subvention</a:t>
            </a:r>
          </a:p>
          <a:p>
            <a:pPr lvl="1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fr-FR" sz="1900" dirty="0" smtClean="0">
                <a:solidFill>
                  <a:srgbClr val="3333FF"/>
                </a:solidFill>
                <a:latin typeface="Calibri" pitchFamily="34" charset="0"/>
              </a:rPr>
              <a:t>Simplification du budget prévisionnel des associations et des projets</a:t>
            </a:r>
          </a:p>
          <a:p>
            <a:pPr lvl="1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fr-FR" sz="1900" dirty="0" smtClean="0">
                <a:solidFill>
                  <a:srgbClr val="3333FF"/>
                </a:solidFill>
                <a:latin typeface="Calibri" pitchFamily="34" charset="0"/>
              </a:rPr>
              <a:t>Dites-le nous une fois Subvention : API demande projet</a:t>
            </a:r>
            <a:endParaRPr lang="fr-FR" sz="1700" dirty="0" smtClean="0">
              <a:solidFill>
                <a:srgbClr val="3333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8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3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650" y="3937000"/>
            <a:ext cx="8606064" cy="1963738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z="4000" b="1" dirty="0" smtClean="0"/>
              <a:t>API Association/ESB SIVA : </a:t>
            </a:r>
            <a:r>
              <a:rPr lang="fr-FR" sz="3600" b="1" dirty="0" smtClean="0"/>
              <a:t>nouveautés et retours </a:t>
            </a:r>
            <a:endParaRPr lang="fr-F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5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e 115"/>
          <p:cNvGrpSpPr/>
          <p:nvPr/>
        </p:nvGrpSpPr>
        <p:grpSpPr>
          <a:xfrm>
            <a:off x="621548" y="2023604"/>
            <a:ext cx="2900884" cy="1188137"/>
            <a:chOff x="3957116" y="4926655"/>
            <a:chExt cx="2900884" cy="1202683"/>
          </a:xfrm>
        </p:grpSpPr>
        <p:grpSp>
          <p:nvGrpSpPr>
            <p:cNvPr id="146" name="Groupe 122"/>
            <p:cNvGrpSpPr/>
            <p:nvPr/>
          </p:nvGrpSpPr>
          <p:grpSpPr>
            <a:xfrm>
              <a:off x="3957116" y="4926655"/>
              <a:ext cx="2900884" cy="1202683"/>
              <a:chOff x="2100245" y="1285152"/>
              <a:chExt cx="833455" cy="751990"/>
            </a:xfrm>
          </p:grpSpPr>
          <p:sp>
            <p:nvSpPr>
              <p:cNvPr id="149" name="AutoShape 99"/>
              <p:cNvSpPr>
                <a:spLocks noChangeArrowheads="1"/>
              </p:cNvSpPr>
              <p:nvPr/>
            </p:nvSpPr>
            <p:spPr bwMode="auto">
              <a:xfrm>
                <a:off x="2100245" y="1289185"/>
                <a:ext cx="833455" cy="747957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fr-FR" sz="1600" dirty="0">
                  <a:latin typeface="Calibri" pitchFamily="34" charset="0"/>
                </a:endParaRPr>
              </a:p>
            </p:txBody>
          </p:sp>
          <p:sp>
            <p:nvSpPr>
              <p:cNvPr id="152" name="Text Box 100"/>
              <p:cNvSpPr txBox="1">
                <a:spLocks noChangeArrowheads="1"/>
              </p:cNvSpPr>
              <p:nvPr/>
            </p:nvSpPr>
            <p:spPr bwMode="auto">
              <a:xfrm>
                <a:off x="2133059" y="1285152"/>
                <a:ext cx="771812" cy="192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bg1"/>
                    </a:solidFill>
                  </a:rPr>
                  <a:t>Site internet DataAsso</a:t>
                </a:r>
                <a:endParaRPr lang="fr-FR" sz="1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4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8293" y="5238237"/>
              <a:ext cx="1206500" cy="800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14962" y="5245099"/>
              <a:ext cx="1176339" cy="805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8" name="Ellipse 127"/>
          <p:cNvSpPr/>
          <p:nvPr/>
        </p:nvSpPr>
        <p:spPr>
          <a:xfrm>
            <a:off x="6797494" y="4674169"/>
            <a:ext cx="214907" cy="193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AutoShape 63"/>
          <p:cNvSpPr>
            <a:spLocks noChangeArrowheads="1"/>
          </p:cNvSpPr>
          <p:nvPr/>
        </p:nvSpPr>
        <p:spPr bwMode="auto">
          <a:xfrm>
            <a:off x="5520907" y="5139167"/>
            <a:ext cx="1109340" cy="842974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1400" b="1" dirty="0" smtClean="0">
                <a:latin typeface="Calibri" pitchFamily="34" charset="0"/>
              </a:rPr>
              <a:t>DBAsso</a:t>
            </a:r>
            <a:endParaRPr lang="fr-FR" sz="1400" b="1" dirty="0">
              <a:latin typeface="Calibri" pitchFamily="34" charset="0"/>
            </a:endParaRPr>
          </a:p>
        </p:txBody>
      </p:sp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 </a:t>
            </a:r>
            <a:r>
              <a:rPr lang="fr-FR" b="1" dirty="0" smtClean="0"/>
              <a:t>API Association et écosystème SIVA</a:t>
            </a:r>
            <a:endParaRPr lang="fr-FR" b="1" dirty="0" smtClean="0">
              <a:latin typeface="+mn-lt"/>
            </a:endParaRPr>
          </a:p>
        </p:txBody>
      </p:sp>
      <p:sp>
        <p:nvSpPr>
          <p:cNvPr id="11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730295" y="6324424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4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4" name="AutoShape 63"/>
          <p:cNvSpPr>
            <a:spLocks noChangeArrowheads="1"/>
          </p:cNvSpPr>
          <p:nvPr/>
        </p:nvSpPr>
        <p:spPr bwMode="auto">
          <a:xfrm>
            <a:off x="1468570" y="5026767"/>
            <a:ext cx="1109340" cy="842974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1400" b="1" dirty="0" smtClean="0">
                <a:latin typeface="Calibri" pitchFamily="34" charset="0"/>
              </a:rPr>
              <a:t>DataAsso</a:t>
            </a:r>
            <a:endParaRPr lang="fr-FR" sz="1400" b="1" dirty="0">
              <a:latin typeface="Calibri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46421" y="4242380"/>
            <a:ext cx="2032000" cy="6413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>
                <a:solidFill>
                  <a:prstClr val="black"/>
                </a:solidFill>
                <a:latin typeface="Calibri" pitchFamily="34" charset="0"/>
              </a:rPr>
              <a:t>Système d’échange</a:t>
            </a: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  <a:latin typeface="Calibri" pitchFamily="34" charset="0"/>
              </a:rPr>
              <a:t>ESB SIVA</a:t>
            </a:r>
          </a:p>
        </p:txBody>
      </p:sp>
      <p:sp>
        <p:nvSpPr>
          <p:cNvPr id="71" name="Double flèche horizontale 70"/>
          <p:cNvSpPr/>
          <p:nvPr/>
        </p:nvSpPr>
        <p:spPr>
          <a:xfrm rot="5400000">
            <a:off x="5894431" y="4957876"/>
            <a:ext cx="346518" cy="107272"/>
          </a:xfrm>
          <a:prstGeom prst="leftRightArrow">
            <a:avLst>
              <a:gd name="adj1" fmla="val 49226"/>
              <a:gd name="adj2" fmla="val 71928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alibri" pitchFamily="34" charset="0"/>
            </a:endParaRPr>
          </a:p>
        </p:txBody>
      </p:sp>
      <p:sp>
        <p:nvSpPr>
          <p:cNvPr id="81" name="Double flèche horizontale 80"/>
          <p:cNvSpPr/>
          <p:nvPr/>
        </p:nvSpPr>
        <p:spPr>
          <a:xfrm rot="5400000">
            <a:off x="928830" y="3932745"/>
            <a:ext cx="2131010" cy="166944"/>
          </a:xfrm>
          <a:prstGeom prst="leftRightArrow">
            <a:avLst>
              <a:gd name="adj1" fmla="val 49226"/>
              <a:gd name="adj2" fmla="val 71928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8127429" y="4276932"/>
            <a:ext cx="608259" cy="568146"/>
            <a:chOff x="4533" y="1109"/>
            <a:chExt cx="379" cy="428"/>
          </a:xfrm>
        </p:grpSpPr>
        <p:sp>
          <p:nvSpPr>
            <p:cNvPr id="91" name="AutoShape 41"/>
            <p:cNvSpPr>
              <a:spLocks noChangeArrowheads="1"/>
            </p:cNvSpPr>
            <p:nvPr/>
          </p:nvSpPr>
          <p:spPr bwMode="auto">
            <a:xfrm>
              <a:off x="4533" y="1109"/>
              <a:ext cx="379" cy="428"/>
            </a:xfrm>
            <a:prstGeom prst="can">
              <a:avLst>
                <a:gd name="adj" fmla="val 2717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endParaRPr lang="fr-FR" sz="1600" dirty="0">
                <a:latin typeface="Calibri" pitchFamily="34" charset="0"/>
              </a:endParaRPr>
            </a:p>
          </p:txBody>
        </p:sp>
        <p:sp>
          <p:nvSpPr>
            <p:cNvPr id="92" name="Text Box 42"/>
            <p:cNvSpPr txBox="1">
              <a:spLocks noChangeArrowheads="1"/>
            </p:cNvSpPr>
            <p:nvPr/>
          </p:nvSpPr>
          <p:spPr bwMode="auto">
            <a:xfrm>
              <a:off x="4582" y="1266"/>
              <a:ext cx="290" cy="19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fr-FR" sz="1200" b="1" i="1" dirty="0" smtClean="0">
                  <a:solidFill>
                    <a:schemeClr val="bg1"/>
                  </a:solidFill>
                  <a:latin typeface="Calibri" pitchFamily="34" charset="0"/>
                  <a:sym typeface="Wingdings" pitchFamily="2" charset="2"/>
                </a:rPr>
                <a:t>RNA</a:t>
              </a:r>
              <a:endParaRPr lang="fr-FR" sz="1200" b="1" i="1" dirty="0">
                <a:solidFill>
                  <a:schemeClr val="bg1"/>
                </a:solidFill>
                <a:latin typeface="Calibri" pitchFamily="34" charset="0"/>
                <a:sym typeface="Wingdings" pitchFamily="2" charset="2"/>
              </a:endParaRPr>
            </a:p>
          </p:txBody>
        </p:sp>
      </p:grpSp>
      <p:grpSp>
        <p:nvGrpSpPr>
          <p:cNvPr id="3" name="Groupe 101"/>
          <p:cNvGrpSpPr/>
          <p:nvPr/>
        </p:nvGrpSpPr>
        <p:grpSpPr>
          <a:xfrm>
            <a:off x="8111496" y="5076732"/>
            <a:ext cx="667706" cy="571953"/>
            <a:chOff x="1681260" y="1163267"/>
            <a:chExt cx="582211" cy="587216"/>
          </a:xfrm>
        </p:grpSpPr>
        <p:sp>
          <p:nvSpPr>
            <p:cNvPr id="94" name="AutoShape 41"/>
            <p:cNvSpPr>
              <a:spLocks noChangeArrowheads="1"/>
            </p:cNvSpPr>
            <p:nvPr/>
          </p:nvSpPr>
          <p:spPr bwMode="auto">
            <a:xfrm>
              <a:off x="1693949" y="1163267"/>
              <a:ext cx="542706" cy="587216"/>
            </a:xfrm>
            <a:prstGeom prst="can">
              <a:avLst>
                <a:gd name="adj" fmla="val 2717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endParaRPr lang="fr-FR" dirty="0">
                <a:latin typeface="Calibri" pitchFamily="34" charset="0"/>
              </a:endParaRPr>
            </a:p>
          </p:txBody>
        </p:sp>
        <p:sp>
          <p:nvSpPr>
            <p:cNvPr id="96" name="Text Box 42"/>
            <p:cNvSpPr txBox="1">
              <a:spLocks noChangeArrowheads="1"/>
            </p:cNvSpPr>
            <p:nvPr/>
          </p:nvSpPr>
          <p:spPr bwMode="auto">
            <a:xfrm>
              <a:off x="1681260" y="1375404"/>
              <a:ext cx="582211" cy="258532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fr-FR" sz="1200" b="1" i="1" dirty="0" smtClean="0">
                  <a:solidFill>
                    <a:schemeClr val="bg1"/>
                  </a:solidFill>
                  <a:latin typeface="Calibri" pitchFamily="34" charset="0"/>
                  <a:sym typeface="Wingdings" pitchFamily="2" charset="2"/>
                </a:rPr>
                <a:t>Sirene</a:t>
              </a:r>
              <a:endParaRPr lang="fr-FR" sz="2000" b="1" i="1" dirty="0">
                <a:solidFill>
                  <a:schemeClr val="bg1"/>
                </a:solidFill>
                <a:latin typeface="Calibri" pitchFamily="34" charset="0"/>
                <a:sym typeface="Wingdings" pitchFamily="2" charset="2"/>
              </a:endParaRPr>
            </a:p>
          </p:txBody>
        </p:sp>
      </p:grpSp>
      <p:cxnSp>
        <p:nvCxnSpPr>
          <p:cNvPr id="116" name="Connecteur droit 115"/>
          <p:cNvCxnSpPr>
            <a:stCxn id="91" idx="2"/>
            <a:endCxn id="68" idx="3"/>
          </p:cNvCxnSpPr>
          <p:nvPr/>
        </p:nvCxnSpPr>
        <p:spPr>
          <a:xfrm flipH="1">
            <a:off x="7078421" y="4561005"/>
            <a:ext cx="1049008" cy="2051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>
          <a:xfrm>
            <a:off x="7488576" y="4113672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4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7494926" y="4424822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5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7494926" y="4735972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8</a:t>
            </a:r>
            <a:endParaRPr lang="fr-FR" b="1" dirty="0">
              <a:latin typeface="Calibri" pitchFamily="34" charset="0"/>
            </a:endParaRPr>
          </a:p>
        </p:txBody>
      </p:sp>
      <p:cxnSp>
        <p:nvCxnSpPr>
          <p:cNvPr id="127" name="Forme 126"/>
          <p:cNvCxnSpPr>
            <a:stCxn id="96" idx="1"/>
            <a:endCxn id="128" idx="4"/>
          </p:cNvCxnSpPr>
          <p:nvPr/>
        </p:nvCxnSpPr>
        <p:spPr>
          <a:xfrm rot="10800000">
            <a:off x="6904948" y="4868031"/>
            <a:ext cx="1206548" cy="54123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7494926" y="5158247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6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103" name="AutoShape 99"/>
          <p:cNvSpPr>
            <a:spLocks noChangeArrowheads="1"/>
          </p:cNvSpPr>
          <p:nvPr/>
        </p:nvSpPr>
        <p:spPr bwMode="auto">
          <a:xfrm>
            <a:off x="4509448" y="2023603"/>
            <a:ext cx="2922744" cy="1188137"/>
          </a:xfrm>
          <a:prstGeom prst="roundRect">
            <a:avLst>
              <a:gd name="adj" fmla="val 10824"/>
            </a:avLst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sz="2400" dirty="0">
              <a:latin typeface="Calibri" pitchFamily="34" charset="0"/>
            </a:endParaRPr>
          </a:p>
        </p:txBody>
      </p:sp>
      <p:sp>
        <p:nvSpPr>
          <p:cNvPr id="104" name="Text Box 100"/>
          <p:cNvSpPr txBox="1">
            <a:spLocks noChangeArrowheads="1"/>
          </p:cNvSpPr>
          <p:nvPr/>
        </p:nvSpPr>
        <p:spPr bwMode="auto">
          <a:xfrm>
            <a:off x="5039252" y="2005021"/>
            <a:ext cx="20750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Portails administratifs</a:t>
            </a:r>
            <a:endParaRPr lang="fr-FR" sz="1100" b="1" dirty="0">
              <a:solidFill>
                <a:schemeClr val="bg1"/>
              </a:solidFill>
            </a:endParaRPr>
          </a:p>
        </p:txBody>
      </p:sp>
      <p:cxnSp>
        <p:nvCxnSpPr>
          <p:cNvPr id="188" name="Forme 187"/>
          <p:cNvCxnSpPr>
            <a:stCxn id="84" idx="1"/>
            <a:endCxn id="213" idx="0"/>
          </p:cNvCxnSpPr>
          <p:nvPr/>
        </p:nvCxnSpPr>
        <p:spPr>
          <a:xfrm rot="5400000">
            <a:off x="5986925" y="3126865"/>
            <a:ext cx="1094081" cy="9430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Ellipse 203"/>
          <p:cNvSpPr/>
          <p:nvPr/>
        </p:nvSpPr>
        <p:spPr>
          <a:xfrm>
            <a:off x="6377673" y="3440596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7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4968536" y="3821141"/>
            <a:ext cx="11121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i="1" dirty="0" smtClean="0">
                <a:solidFill>
                  <a:srgbClr val="3333FF"/>
                </a:solidFill>
              </a:rPr>
              <a:t>API Association</a:t>
            </a:r>
          </a:p>
        </p:txBody>
      </p:sp>
      <p:sp>
        <p:nvSpPr>
          <p:cNvPr id="213" name="Ellipse 212"/>
          <p:cNvSpPr/>
          <p:nvPr/>
        </p:nvSpPr>
        <p:spPr>
          <a:xfrm>
            <a:off x="5954967" y="4145449"/>
            <a:ext cx="214907" cy="193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6" name="Forme 187"/>
          <p:cNvCxnSpPr>
            <a:stCxn id="213" idx="6"/>
            <a:endCxn id="103" idx="3"/>
          </p:cNvCxnSpPr>
          <p:nvPr/>
        </p:nvCxnSpPr>
        <p:spPr>
          <a:xfrm flipV="1">
            <a:off x="6169874" y="2617672"/>
            <a:ext cx="1262318" cy="1624708"/>
          </a:xfrm>
          <a:prstGeom prst="curvedConnector3">
            <a:avLst>
              <a:gd name="adj1" fmla="val 1181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Ellipse 221"/>
          <p:cNvSpPr/>
          <p:nvPr/>
        </p:nvSpPr>
        <p:spPr>
          <a:xfrm>
            <a:off x="7480588" y="3427010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1</a:t>
            </a:r>
            <a:endParaRPr lang="fr-FR" b="1" dirty="0">
              <a:latin typeface="Calibri" pitchFamily="34" charset="0"/>
            </a:endParaRPr>
          </a:p>
        </p:txBody>
      </p:sp>
      <p:cxnSp>
        <p:nvCxnSpPr>
          <p:cNvPr id="241" name="Forme 240"/>
          <p:cNvCxnSpPr>
            <a:stCxn id="149" idx="1"/>
            <a:endCxn id="64" idx="2"/>
          </p:cNvCxnSpPr>
          <p:nvPr/>
        </p:nvCxnSpPr>
        <p:spPr>
          <a:xfrm rot="10800000" flipH="1" flipV="1">
            <a:off x="621548" y="2620858"/>
            <a:ext cx="847022" cy="2827395"/>
          </a:xfrm>
          <a:prstGeom prst="curvedConnector3">
            <a:avLst>
              <a:gd name="adj1" fmla="val -2698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Double flèche horizontale 244"/>
          <p:cNvSpPr/>
          <p:nvPr/>
        </p:nvSpPr>
        <p:spPr>
          <a:xfrm>
            <a:off x="3280092" y="5414504"/>
            <a:ext cx="1877735" cy="284443"/>
          </a:xfrm>
          <a:prstGeom prst="leftRight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10800000" scaled="0"/>
          </a:gradFill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tx2">
                    <a:lumMod val="20000"/>
                    <a:lumOff val="80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0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7494926" y="5412247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9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135" name="Flèche droite 134"/>
          <p:cNvSpPr/>
          <p:nvPr/>
        </p:nvSpPr>
        <p:spPr>
          <a:xfrm rot="2965650">
            <a:off x="4342459" y="1782298"/>
            <a:ext cx="267668" cy="195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latin typeface="Calibri" pitchFamily="34" charset="0"/>
            </a:endParaRPr>
          </a:p>
        </p:txBody>
      </p:sp>
      <p:grpSp>
        <p:nvGrpSpPr>
          <p:cNvPr id="136" name="Group 20"/>
          <p:cNvGrpSpPr>
            <a:grpSpLocks/>
          </p:cNvGrpSpPr>
          <p:nvPr/>
        </p:nvGrpSpPr>
        <p:grpSpPr bwMode="auto">
          <a:xfrm>
            <a:off x="3488825" y="1000453"/>
            <a:ext cx="1115895" cy="702403"/>
            <a:chOff x="3528" y="3028"/>
            <a:chExt cx="1371" cy="599"/>
          </a:xfrm>
        </p:grpSpPr>
        <p:pic>
          <p:nvPicPr>
            <p:cNvPr id="138" name="Picture 21" descr="bonhomm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33" y="3028"/>
              <a:ext cx="55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9" name="Text Box 22"/>
            <p:cNvSpPr txBox="1">
              <a:spLocks noChangeArrowheads="1"/>
            </p:cNvSpPr>
            <p:nvPr/>
          </p:nvSpPr>
          <p:spPr bwMode="auto">
            <a:xfrm>
              <a:off x="3528" y="3391"/>
              <a:ext cx="1371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FF"/>
                  </a:solidFill>
                </a:rPr>
                <a:t>Associations</a:t>
              </a:r>
              <a:endParaRPr lang="fr-FR" sz="800" b="1" dirty="0">
                <a:solidFill>
                  <a:srgbClr val="3333FF"/>
                </a:solidFill>
              </a:endParaRPr>
            </a:p>
          </p:txBody>
        </p:sp>
      </p:grpSp>
      <p:sp>
        <p:nvSpPr>
          <p:cNvPr id="140" name="Flèche droite 139"/>
          <p:cNvSpPr/>
          <p:nvPr/>
        </p:nvSpPr>
        <p:spPr>
          <a:xfrm rot="8181335">
            <a:off x="3475755" y="1770035"/>
            <a:ext cx="267668" cy="195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latin typeface="Calibri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5084419" y="1479870"/>
            <a:ext cx="2018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3333FF"/>
                </a:solidFill>
              </a:rPr>
              <a:t>Démarches administratives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1080326" y="1195978"/>
            <a:ext cx="20184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3333FF"/>
                </a:solidFill>
              </a:rPr>
              <a:t>Connaissance, observatoire, crowdsourcing</a:t>
            </a:r>
          </a:p>
        </p:txBody>
      </p:sp>
      <p:grpSp>
        <p:nvGrpSpPr>
          <p:cNvPr id="167" name="Group 20"/>
          <p:cNvGrpSpPr>
            <a:grpSpLocks/>
          </p:cNvGrpSpPr>
          <p:nvPr/>
        </p:nvGrpSpPr>
        <p:grpSpPr bwMode="auto">
          <a:xfrm>
            <a:off x="5656" y="1051395"/>
            <a:ext cx="1371464" cy="462019"/>
            <a:chOff x="3507" y="3074"/>
            <a:chExt cx="1685" cy="394"/>
          </a:xfrm>
        </p:grpSpPr>
        <p:pic>
          <p:nvPicPr>
            <p:cNvPr id="168" name="Picture 21" descr="bonhomm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40" y="3082"/>
              <a:ext cx="55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9" name="Text Box 22"/>
            <p:cNvSpPr txBox="1">
              <a:spLocks noChangeArrowheads="1"/>
            </p:cNvSpPr>
            <p:nvPr/>
          </p:nvSpPr>
          <p:spPr bwMode="auto">
            <a:xfrm>
              <a:off x="3507" y="3074"/>
              <a:ext cx="1318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rgbClr val="3333FF"/>
                  </a:solidFill>
                </a:rPr>
                <a:t>Grand public, chercheurs…</a:t>
              </a:r>
              <a:endParaRPr lang="fr-FR" sz="800" b="1" dirty="0">
                <a:solidFill>
                  <a:srgbClr val="3333FF"/>
                </a:solidFill>
              </a:endParaRPr>
            </a:p>
          </p:txBody>
        </p:sp>
      </p:grpSp>
      <p:sp>
        <p:nvSpPr>
          <p:cNvPr id="170" name="Flèche droite 169"/>
          <p:cNvSpPr/>
          <p:nvPr/>
        </p:nvSpPr>
        <p:spPr>
          <a:xfrm rot="5400000">
            <a:off x="848642" y="1660440"/>
            <a:ext cx="267668" cy="195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latin typeface="Calibri" pitchFamily="34" charset="0"/>
            </a:endParaRPr>
          </a:p>
        </p:txBody>
      </p:sp>
      <p:cxnSp>
        <p:nvCxnSpPr>
          <p:cNvPr id="65" name="Connecteur droit avec flèche 64"/>
          <p:cNvCxnSpPr/>
          <p:nvPr/>
        </p:nvCxnSpPr>
        <p:spPr>
          <a:xfrm flipH="1">
            <a:off x="3776218" y="4561005"/>
            <a:ext cx="1270203" cy="2051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784607" y="4703735"/>
            <a:ext cx="12843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B0F0"/>
                </a:solidFill>
              </a:rPr>
              <a:t>Flux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983" y="4290010"/>
            <a:ext cx="697232" cy="514778"/>
          </a:xfrm>
          <a:prstGeom prst="rect">
            <a:avLst/>
          </a:prstGeom>
        </p:spPr>
      </p:pic>
      <p:sp>
        <p:nvSpPr>
          <p:cNvPr id="75" name="AutoShape 107"/>
          <p:cNvSpPr>
            <a:spLocks noChangeArrowheads="1"/>
          </p:cNvSpPr>
          <p:nvPr/>
        </p:nvSpPr>
        <p:spPr bwMode="auto">
          <a:xfrm rot="16200000">
            <a:off x="4870745" y="2004700"/>
            <a:ext cx="833069" cy="139309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lnSpc>
                <a:spcPct val="80000"/>
              </a:lnSpc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Données structurées</a:t>
            </a:r>
            <a:endParaRPr lang="fr-FR" sz="105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fr-FR" sz="105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fr-FR" sz="105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fr-FR" sz="105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fr-FR" sz="105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6" name="AutoShape 107"/>
          <p:cNvSpPr>
            <a:spLocks noChangeArrowheads="1"/>
          </p:cNvSpPr>
          <p:nvPr/>
        </p:nvSpPr>
        <p:spPr bwMode="auto">
          <a:xfrm rot="16200000">
            <a:off x="5419375" y="2536647"/>
            <a:ext cx="376455" cy="603606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006600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anchor="ctr"/>
          <a:lstStyle/>
          <a:p>
            <a:pPr algn="ctr">
              <a:lnSpc>
                <a:spcPct val="80000"/>
              </a:lnSpc>
            </a:pPr>
            <a:r>
              <a:rPr lang="fr-FR" sz="1200" b="1" dirty="0" smtClean="0">
                <a:solidFill>
                  <a:srgbClr val="006600"/>
                </a:solidFill>
                <a:latin typeface="Calibri" pitchFamily="34" charset="0"/>
              </a:rPr>
              <a:t>DAC</a:t>
            </a:r>
            <a:endParaRPr lang="fr-FR" sz="1000" b="1" dirty="0" smtClean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77" name="AutoShape 107"/>
          <p:cNvSpPr>
            <a:spLocks noChangeArrowheads="1"/>
          </p:cNvSpPr>
          <p:nvPr/>
        </p:nvSpPr>
        <p:spPr bwMode="auto">
          <a:xfrm rot="16200000">
            <a:off x="4738607" y="2532920"/>
            <a:ext cx="403389" cy="611061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50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anchor="ctr"/>
          <a:lstStyle/>
          <a:p>
            <a:pPr algn="ctr">
              <a:lnSpc>
                <a:spcPct val="80000"/>
              </a:lnSpc>
            </a:pPr>
            <a:r>
              <a:rPr lang="fr-FR" sz="1200" b="1" dirty="0" smtClean="0">
                <a:solidFill>
                  <a:srgbClr val="3333FF"/>
                </a:solidFill>
                <a:latin typeface="Calibri" pitchFamily="34" charset="0"/>
              </a:rPr>
              <a:t>RNA et </a:t>
            </a:r>
            <a:r>
              <a:rPr lang="fr-FR" sz="1200" b="1" dirty="0" err="1" smtClean="0">
                <a:solidFill>
                  <a:srgbClr val="FF0000"/>
                </a:solidFill>
                <a:latin typeface="Calibri" pitchFamily="34" charset="0"/>
              </a:rPr>
              <a:t>Sirene</a:t>
            </a:r>
            <a:endParaRPr lang="fr-FR" sz="12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8" name="AutoShape 107"/>
          <p:cNvSpPr>
            <a:spLocks noChangeArrowheads="1"/>
          </p:cNvSpPr>
          <p:nvPr/>
        </p:nvSpPr>
        <p:spPr bwMode="auto">
          <a:xfrm rot="16200000">
            <a:off x="6285550" y="2044050"/>
            <a:ext cx="820366" cy="132709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lnSpc>
                <a:spcPct val="80000"/>
              </a:lnSpc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Porte-document</a:t>
            </a:r>
            <a:endParaRPr lang="fr-FR" sz="105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fr-FR" sz="105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fr-FR" sz="105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fr-FR" sz="105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fr-FR" sz="105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9" name="AutoShape 107"/>
          <p:cNvSpPr>
            <a:spLocks noChangeArrowheads="1"/>
          </p:cNvSpPr>
          <p:nvPr/>
        </p:nvSpPr>
        <p:spPr bwMode="auto">
          <a:xfrm rot="16200000">
            <a:off x="6168520" y="2584778"/>
            <a:ext cx="403388" cy="5591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anchor="ctr"/>
          <a:lstStyle/>
          <a:p>
            <a:pPr algn="ctr">
              <a:lnSpc>
                <a:spcPct val="80000"/>
              </a:lnSpc>
            </a:pPr>
            <a:r>
              <a:rPr lang="fr-FR" sz="1200" b="1" dirty="0" smtClean="0">
                <a:solidFill>
                  <a:srgbClr val="3333FF"/>
                </a:solidFill>
                <a:latin typeface="Calibri" pitchFamily="34" charset="0"/>
              </a:rPr>
              <a:t>Doc-RNA</a:t>
            </a:r>
            <a:endParaRPr lang="fr-FR" sz="12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4" name="AutoShape 107"/>
          <p:cNvSpPr>
            <a:spLocks noChangeArrowheads="1"/>
          </p:cNvSpPr>
          <p:nvPr/>
        </p:nvSpPr>
        <p:spPr bwMode="auto">
          <a:xfrm rot="16200000">
            <a:off x="6818471" y="2588188"/>
            <a:ext cx="374074" cy="552286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006600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anchor="ctr"/>
          <a:lstStyle/>
          <a:p>
            <a:pPr algn="ctr">
              <a:lnSpc>
                <a:spcPct val="80000"/>
              </a:lnSpc>
            </a:pPr>
            <a:r>
              <a:rPr lang="fr-FR" sz="1200" b="1" dirty="0" smtClean="0">
                <a:solidFill>
                  <a:srgbClr val="006600"/>
                </a:solidFill>
                <a:latin typeface="Calibri" pitchFamily="34" charset="0"/>
              </a:rPr>
              <a:t>Doc-DAC</a:t>
            </a:r>
            <a:endParaRPr lang="fr-FR" sz="1000" b="1" dirty="0" smtClean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031045" y="4426736"/>
            <a:ext cx="8373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i="1" dirty="0" smtClean="0">
                <a:solidFill>
                  <a:srgbClr val="00B0F0"/>
                </a:solidFill>
              </a:rPr>
              <a:t>AMQ</a:t>
            </a:r>
          </a:p>
        </p:txBody>
      </p:sp>
      <p:cxnSp>
        <p:nvCxnSpPr>
          <p:cNvPr id="194" name="Forme 187"/>
          <p:cNvCxnSpPr>
            <a:stCxn id="76" idx="1"/>
            <a:endCxn id="213" idx="0"/>
          </p:cNvCxnSpPr>
          <p:nvPr/>
        </p:nvCxnSpPr>
        <p:spPr>
          <a:xfrm rot="16200000" flipH="1">
            <a:off x="5275627" y="3358654"/>
            <a:ext cx="1118771" cy="45481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Ellipse 206"/>
          <p:cNvSpPr/>
          <p:nvPr/>
        </p:nvSpPr>
        <p:spPr>
          <a:xfrm>
            <a:off x="5632133" y="3460348"/>
            <a:ext cx="351692" cy="3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 pitchFamily="34" charset="0"/>
              </a:rPr>
              <a:t>2</a:t>
            </a:r>
            <a:endParaRPr lang="fr-FR" b="1" dirty="0">
              <a:latin typeface="Calibri" pitchFamily="34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7665603" y="57593"/>
            <a:ext cx="1438212" cy="3099277"/>
            <a:chOff x="7665603" y="57593"/>
            <a:chExt cx="1438212" cy="3099277"/>
          </a:xfrm>
        </p:grpSpPr>
        <p:sp>
          <p:nvSpPr>
            <p:cNvPr id="89" name="Rectangle à coins arrondis 88"/>
            <p:cNvSpPr/>
            <p:nvPr/>
          </p:nvSpPr>
          <p:spPr>
            <a:xfrm>
              <a:off x="7665603" y="57593"/>
              <a:ext cx="1438212" cy="309927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Calibri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041723" y="541511"/>
              <a:ext cx="9829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i="1" dirty="0" smtClean="0">
                  <a:solidFill>
                    <a:srgbClr val="3333FF"/>
                  </a:solidFill>
                </a:rPr>
                <a:t>DAC (push)</a:t>
              </a:r>
            </a:p>
          </p:txBody>
        </p:sp>
        <p:sp>
          <p:nvSpPr>
            <p:cNvPr id="131" name="Ellipse 130"/>
            <p:cNvSpPr/>
            <p:nvPr/>
          </p:nvSpPr>
          <p:spPr>
            <a:xfrm>
              <a:off x="7740030" y="492773"/>
              <a:ext cx="351692" cy="33997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2</a:t>
              </a:r>
              <a:endParaRPr lang="fr-FR" b="1" dirty="0">
                <a:latin typeface="Calibri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8032931" y="151719"/>
              <a:ext cx="99175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i="1" dirty="0" smtClean="0">
                  <a:solidFill>
                    <a:srgbClr val="3333FF"/>
                  </a:solidFill>
                </a:rPr>
                <a:t>GET-Structure</a:t>
              </a: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7731238" y="102981"/>
              <a:ext cx="351692" cy="33997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1</a:t>
              </a:r>
              <a:endParaRPr lang="fr-FR" b="1" dirty="0">
                <a:latin typeface="Calibri" pitchFamily="34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8044659" y="931295"/>
              <a:ext cx="9829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i="1" dirty="0" smtClean="0">
                  <a:solidFill>
                    <a:srgbClr val="3333FF"/>
                  </a:solidFill>
                </a:rPr>
                <a:t>MAJQ RNA</a:t>
              </a: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7742966" y="882557"/>
              <a:ext cx="351692" cy="33997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4</a:t>
              </a:r>
              <a:endParaRPr lang="fr-FR" b="1" dirty="0">
                <a:latin typeface="Calibri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047595" y="1303495"/>
              <a:ext cx="9829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i="1" dirty="0" smtClean="0">
                  <a:solidFill>
                    <a:srgbClr val="3333FF"/>
                  </a:solidFill>
                </a:rPr>
                <a:t>Appel RNA</a:t>
              </a:r>
            </a:p>
          </p:txBody>
        </p:sp>
        <p:sp>
          <p:nvSpPr>
            <p:cNvPr id="144" name="Ellipse 143"/>
            <p:cNvSpPr/>
            <p:nvPr/>
          </p:nvSpPr>
          <p:spPr>
            <a:xfrm>
              <a:off x="7745902" y="1254757"/>
              <a:ext cx="351692" cy="33997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5</a:t>
              </a:r>
              <a:endParaRPr lang="fr-FR" b="1" dirty="0">
                <a:latin typeface="Calibri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8067821" y="2077279"/>
              <a:ext cx="9829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i="1" dirty="0" smtClean="0">
                  <a:solidFill>
                    <a:srgbClr val="3333FF"/>
                  </a:solidFill>
                </a:rPr>
                <a:t>DAC-docs</a:t>
              </a:r>
            </a:p>
          </p:txBody>
        </p:sp>
        <p:sp>
          <p:nvSpPr>
            <p:cNvPr id="151" name="Ellipse 150"/>
            <p:cNvSpPr/>
            <p:nvPr/>
          </p:nvSpPr>
          <p:spPr>
            <a:xfrm>
              <a:off x="7766128" y="2028541"/>
              <a:ext cx="351692" cy="33997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8059029" y="1687487"/>
              <a:ext cx="99175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i="1" dirty="0" smtClean="0">
                  <a:solidFill>
                    <a:srgbClr val="3333FF"/>
                  </a:solidFill>
                </a:rPr>
                <a:t>API Sirene</a:t>
              </a:r>
            </a:p>
          </p:txBody>
        </p:sp>
        <p:sp>
          <p:nvSpPr>
            <p:cNvPr id="154" name="Ellipse 153"/>
            <p:cNvSpPr/>
            <p:nvPr/>
          </p:nvSpPr>
          <p:spPr>
            <a:xfrm>
              <a:off x="7757336" y="1638749"/>
              <a:ext cx="351692" cy="33997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6</a:t>
              </a:r>
              <a:endParaRPr lang="fr-FR" b="1" dirty="0">
                <a:latin typeface="Calibri" pitchFamily="34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8070757" y="2467063"/>
              <a:ext cx="9829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i="1" dirty="0" smtClean="0">
                  <a:solidFill>
                    <a:srgbClr val="3333FF"/>
                  </a:solidFill>
                </a:rPr>
                <a:t>API PJ RNA</a:t>
              </a:r>
            </a:p>
          </p:txBody>
        </p:sp>
        <p:sp>
          <p:nvSpPr>
            <p:cNvPr id="156" name="Ellipse 155"/>
            <p:cNvSpPr/>
            <p:nvPr/>
          </p:nvSpPr>
          <p:spPr>
            <a:xfrm>
              <a:off x="7769064" y="2418325"/>
              <a:ext cx="351692" cy="33997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8</a:t>
              </a:r>
              <a:endParaRPr lang="fr-FR" b="1" dirty="0">
                <a:latin typeface="Calibri" pitchFamily="34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8073693" y="2839263"/>
              <a:ext cx="9829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100" b="1" i="1" dirty="0" smtClean="0">
                  <a:solidFill>
                    <a:srgbClr val="3333FF"/>
                  </a:solidFill>
                </a:rPr>
                <a:t>MAJQ Sirene</a:t>
              </a:r>
            </a:p>
          </p:txBody>
        </p:sp>
        <p:sp>
          <p:nvSpPr>
            <p:cNvPr id="158" name="Ellipse 157"/>
            <p:cNvSpPr/>
            <p:nvPr/>
          </p:nvSpPr>
          <p:spPr>
            <a:xfrm>
              <a:off x="7772000" y="2790525"/>
              <a:ext cx="351692" cy="33997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latin typeface="Calibri" pitchFamily="34" charset="0"/>
                </a:rPr>
                <a:t>9</a:t>
              </a:r>
              <a:endParaRPr lang="fr-FR" b="1" dirty="0">
                <a:latin typeface="Calibri" pitchFamily="34" charset="0"/>
              </a:endParaRPr>
            </a:p>
          </p:txBody>
        </p:sp>
      </p:grpSp>
      <p:grpSp>
        <p:nvGrpSpPr>
          <p:cNvPr id="80" name="Group 40"/>
          <p:cNvGrpSpPr>
            <a:grpSpLocks/>
          </p:cNvGrpSpPr>
          <p:nvPr/>
        </p:nvGrpSpPr>
        <p:grpSpPr bwMode="auto">
          <a:xfrm>
            <a:off x="8445349" y="4674168"/>
            <a:ext cx="442739" cy="323309"/>
            <a:chOff x="4533" y="1109"/>
            <a:chExt cx="379" cy="428"/>
          </a:xfrm>
        </p:grpSpPr>
        <p:sp>
          <p:nvSpPr>
            <p:cNvPr id="82" name="AutoShape 41"/>
            <p:cNvSpPr>
              <a:spLocks noChangeArrowheads="1"/>
            </p:cNvSpPr>
            <p:nvPr/>
          </p:nvSpPr>
          <p:spPr bwMode="auto">
            <a:xfrm>
              <a:off x="4533" y="1109"/>
              <a:ext cx="379" cy="428"/>
            </a:xfrm>
            <a:prstGeom prst="can">
              <a:avLst>
                <a:gd name="adj" fmla="val 2717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endParaRPr lang="fr-FR" sz="1600" dirty="0">
                <a:latin typeface="Calibri" pitchFamily="34" charset="0"/>
              </a:endParaRPr>
            </a:p>
          </p:txBody>
        </p:sp>
        <p:sp>
          <p:nvSpPr>
            <p:cNvPr id="83" name="Text Box 42"/>
            <p:cNvSpPr txBox="1">
              <a:spLocks noChangeArrowheads="1"/>
            </p:cNvSpPr>
            <p:nvPr/>
          </p:nvSpPr>
          <p:spPr bwMode="auto">
            <a:xfrm>
              <a:off x="4610" y="1232"/>
              <a:ext cx="257" cy="19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fr-FR" sz="1200" b="1" i="1" dirty="0" smtClean="0">
                  <a:solidFill>
                    <a:schemeClr val="bg1"/>
                  </a:solidFill>
                  <a:latin typeface="Calibri" pitchFamily="34" charset="0"/>
                  <a:sym typeface="Wingdings" pitchFamily="2" charset="2"/>
                </a:rPr>
                <a:t>doc</a:t>
              </a:r>
              <a:endParaRPr lang="fr-FR" sz="1200" b="1" i="1" dirty="0">
                <a:solidFill>
                  <a:schemeClr val="bg1"/>
                </a:solidFill>
                <a:latin typeface="Calibri" pitchFamily="34" charset="0"/>
                <a:sym typeface="Wingdings" pitchFamily="2" charset="2"/>
              </a:endParaRPr>
            </a:p>
          </p:txBody>
        </p:sp>
      </p:grpSp>
      <p:grpSp>
        <p:nvGrpSpPr>
          <p:cNvPr id="86" name="Group 40"/>
          <p:cNvGrpSpPr>
            <a:grpSpLocks/>
          </p:cNvGrpSpPr>
          <p:nvPr/>
        </p:nvGrpSpPr>
        <p:grpSpPr bwMode="auto">
          <a:xfrm>
            <a:off x="6308346" y="5752217"/>
            <a:ext cx="442739" cy="323309"/>
            <a:chOff x="4533" y="1109"/>
            <a:chExt cx="379" cy="428"/>
          </a:xfrm>
        </p:grpSpPr>
        <p:sp>
          <p:nvSpPr>
            <p:cNvPr id="87" name="AutoShape 41"/>
            <p:cNvSpPr>
              <a:spLocks noChangeArrowheads="1"/>
            </p:cNvSpPr>
            <p:nvPr/>
          </p:nvSpPr>
          <p:spPr bwMode="auto">
            <a:xfrm>
              <a:off x="4533" y="1109"/>
              <a:ext cx="379" cy="428"/>
            </a:xfrm>
            <a:prstGeom prst="can">
              <a:avLst>
                <a:gd name="adj" fmla="val 2717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endParaRPr lang="fr-FR" sz="1600" dirty="0">
                <a:latin typeface="Calibri" pitchFamily="34" charset="0"/>
              </a:endParaRPr>
            </a:p>
          </p:txBody>
        </p:sp>
        <p:sp>
          <p:nvSpPr>
            <p:cNvPr id="88" name="Text Box 42"/>
            <p:cNvSpPr txBox="1">
              <a:spLocks noChangeArrowheads="1"/>
            </p:cNvSpPr>
            <p:nvPr/>
          </p:nvSpPr>
          <p:spPr bwMode="auto">
            <a:xfrm>
              <a:off x="4610" y="1232"/>
              <a:ext cx="257" cy="19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fr-FR" sz="1200" b="1" i="1" dirty="0" smtClean="0">
                  <a:solidFill>
                    <a:schemeClr val="bg1"/>
                  </a:solidFill>
                  <a:latin typeface="Calibri" pitchFamily="34" charset="0"/>
                  <a:sym typeface="Wingdings" pitchFamily="2" charset="2"/>
                </a:rPr>
                <a:t>doc</a:t>
              </a:r>
              <a:endParaRPr lang="fr-FR" sz="1200" b="1" i="1" dirty="0">
                <a:solidFill>
                  <a:schemeClr val="bg1"/>
                </a:solidFill>
                <a:latin typeface="Calibri" pitchFamily="34" charset="0"/>
                <a:sym typeface="Wingdings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909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81" grpId="0" animBg="1"/>
      <p:bldP spid="245" grpId="0" animBg="1"/>
      <p:bldP spid="140" grpId="0" animBg="1"/>
      <p:bldP spid="143" grpId="0"/>
      <p:bldP spid="170" grpId="0" animBg="1"/>
      <p:bldP spid="66" grpId="0"/>
      <p:bldP spid="8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API Association : caractéristiques principales</a:t>
            </a:r>
            <a:endParaRPr lang="fr-FR" b="1" dirty="0" smtClean="0">
              <a:latin typeface="+mn-lt"/>
            </a:endParaRPr>
          </a:p>
        </p:txBody>
      </p:sp>
      <p:sp>
        <p:nvSpPr>
          <p:cNvPr id="55" name="Espace réservé du contenu 2"/>
          <p:cNvSpPr>
            <a:spLocks noGrp="1"/>
          </p:cNvSpPr>
          <p:nvPr>
            <p:ph idx="4294967295"/>
          </p:nvPr>
        </p:nvSpPr>
        <p:spPr>
          <a:xfrm>
            <a:off x="194130" y="750888"/>
            <a:ext cx="8757129" cy="5522912"/>
          </a:xfrm>
        </p:spPr>
        <p:txBody>
          <a:bodyPr/>
          <a:lstStyle/>
          <a:p>
            <a:pPr eaLnBrk="1" hangingPunct="1">
              <a:buBlip>
                <a:blip r:embed="rId3"/>
              </a:buBlip>
            </a:pPr>
            <a:r>
              <a:rPr lang="fr-FR" sz="1600" dirty="0">
                <a:solidFill>
                  <a:srgbClr val="3333FF"/>
                </a:solidFill>
                <a:latin typeface="Calibri" pitchFamily="34" charset="0"/>
              </a:rPr>
              <a:t>Une méthode GET-Structure qui retourne les données de 3 sources :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>
                <a:solidFill>
                  <a:srgbClr val="3333FF"/>
                </a:solidFill>
                <a:latin typeface="Calibri" pitchFamily="34" charset="0"/>
              </a:rPr>
              <a:t>RNA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>
                <a:solidFill>
                  <a:srgbClr val="3333FF"/>
                </a:solidFill>
                <a:latin typeface="Calibri" pitchFamily="34" charset="0"/>
              </a:rPr>
              <a:t>Sirene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>
                <a:solidFill>
                  <a:srgbClr val="3333FF"/>
                </a:solidFill>
                <a:latin typeface="Calibri" pitchFamily="34" charset="0"/>
              </a:rPr>
              <a:t>DAC = données administratives complémentaires qui caractérisent l’association (ni RNA ni Sirene)</a:t>
            </a:r>
          </a:p>
          <a:p>
            <a:pPr eaLnBrk="1" hangingPunct="1">
              <a:spcBef>
                <a:spcPts val="1200"/>
              </a:spcBef>
              <a:buBlip>
                <a:blip r:embed="rId3"/>
              </a:buBlip>
            </a:pPr>
            <a:r>
              <a:rPr lang="fr-FR" sz="1600" dirty="0">
                <a:solidFill>
                  <a:srgbClr val="3333FF"/>
                </a:solidFill>
                <a:latin typeface="Calibri" pitchFamily="34" charset="0"/>
              </a:rPr>
              <a:t>S’appuie sur l’appariement des identifiants des associations dans le RNA et dans Sirene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>
                <a:solidFill>
                  <a:srgbClr val="3333FF"/>
                </a:solidFill>
                <a:latin typeface="Calibri" pitchFamily="34" charset="0"/>
              </a:rPr>
              <a:t>75% des associations appariées de Sirene sur le stock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>
                <a:solidFill>
                  <a:srgbClr val="3333FF"/>
                </a:solidFill>
                <a:latin typeface="Calibri" pitchFamily="34" charset="0"/>
              </a:rPr>
              <a:t>Une méthode permet désormais à l’association de créer, modifier ou supprimer la jointure</a:t>
            </a:r>
          </a:p>
          <a:p>
            <a:pPr eaLnBrk="1" hangingPunct="1">
              <a:spcBef>
                <a:spcPts val="1200"/>
              </a:spcBef>
              <a:buBlip>
                <a:blip r:embed="rId3"/>
              </a:buBlip>
            </a:pPr>
            <a:r>
              <a:rPr lang="fr-FR" sz="1600" dirty="0">
                <a:solidFill>
                  <a:srgbClr val="3333FF"/>
                </a:solidFill>
                <a:latin typeface="Calibri" pitchFamily="34" charset="0"/>
              </a:rPr>
              <a:t>Des méthodes de type « push » permettant de pousser les « DAC » dans une base unique :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>
                <a:solidFill>
                  <a:srgbClr val="3333FF"/>
                </a:solidFill>
                <a:latin typeface="Calibri" pitchFamily="34" charset="0"/>
              </a:rPr>
              <a:t>Agréments, affiliations, moyens humains, coordonnées bancaires…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>
                <a:solidFill>
                  <a:srgbClr val="3333FF"/>
                </a:solidFill>
                <a:latin typeface="Calibri" pitchFamily="34" charset="0"/>
              </a:rPr>
              <a:t>Prochainement les documents « DAC » : budget annuel, comptes annuels…</a:t>
            </a:r>
          </a:p>
          <a:p>
            <a:pPr eaLnBrk="1" hangingPunct="1">
              <a:spcBef>
                <a:spcPts val="1200"/>
              </a:spcBef>
              <a:buBlip>
                <a:blip r:embed="rId3"/>
              </a:buBlip>
            </a:pPr>
            <a:r>
              <a:rPr lang="fr-FR" sz="1600" dirty="0">
                <a:solidFill>
                  <a:srgbClr val="3333FF"/>
                </a:solidFill>
                <a:latin typeface="Calibri" pitchFamily="34" charset="0"/>
              </a:rPr>
              <a:t>Une méthode GET-Document qui permet de télécharger :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>
                <a:solidFill>
                  <a:srgbClr val="3333FF"/>
                </a:solidFill>
                <a:latin typeface="Calibri" pitchFamily="34" charset="0"/>
              </a:rPr>
              <a:t>Les documents du RNA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>
                <a:solidFill>
                  <a:srgbClr val="3333FF"/>
                </a:solidFill>
                <a:latin typeface="Calibri" pitchFamily="34" charset="0"/>
              </a:rPr>
              <a:t>Les documents « DAC »</a:t>
            </a:r>
          </a:p>
          <a:p>
            <a:pPr eaLnBrk="1" hangingPunct="1">
              <a:spcBef>
                <a:spcPts val="1200"/>
              </a:spcBef>
              <a:buBlip>
                <a:blip r:embed="rId3"/>
              </a:buBlip>
            </a:pPr>
            <a:r>
              <a:rPr lang="fr-FR" sz="1600" dirty="0">
                <a:solidFill>
                  <a:srgbClr val="3333FF"/>
                </a:solidFill>
                <a:latin typeface="Calibri" pitchFamily="34" charset="0"/>
              </a:rPr>
              <a:t>L’accès aux sources RNA et Sirene est dupliqué par la récupération des MAJQ (en plus des API unitaires)</a:t>
            </a:r>
          </a:p>
          <a:p>
            <a:pPr eaLnBrk="1" hangingPunct="1">
              <a:spcBef>
                <a:spcPts val="1200"/>
              </a:spcBef>
              <a:buBlip>
                <a:blip r:embed="rId3"/>
              </a:buBlip>
            </a:pPr>
            <a:r>
              <a:rPr lang="fr-FR" sz="1600" dirty="0">
                <a:solidFill>
                  <a:srgbClr val="3333FF"/>
                </a:solidFill>
                <a:latin typeface="Calibri" pitchFamily="34" charset="0"/>
              </a:rPr>
              <a:t>Couplé aussi au service public des données de référence : les données issues des 3 sources sont immédiatement transmises dans une « Message Queue » qui pourra être ouverte à tous (actuellement en test avec </a:t>
            </a:r>
            <a:r>
              <a:rPr lang="fr-FR" sz="1600" dirty="0" err="1">
                <a:solidFill>
                  <a:srgbClr val="3333FF"/>
                </a:solidFill>
                <a:latin typeface="Calibri" pitchFamily="34" charset="0"/>
              </a:rPr>
              <a:t>DataAsso</a:t>
            </a:r>
            <a:r>
              <a:rPr lang="fr-FR" sz="1600" dirty="0">
                <a:solidFill>
                  <a:srgbClr val="3333FF"/>
                </a:solidFill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326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API Association : avancement</a:t>
            </a:r>
            <a:endParaRPr lang="fr-FR" b="1" dirty="0" smtClean="0">
              <a:latin typeface="+mn-lt"/>
            </a:endParaRPr>
          </a:p>
        </p:txBody>
      </p:sp>
      <p:sp>
        <p:nvSpPr>
          <p:cNvPr id="55" name="Espace réservé du contenu 2"/>
          <p:cNvSpPr>
            <a:spLocks noGrp="1"/>
          </p:cNvSpPr>
          <p:nvPr>
            <p:ph idx="4294967295"/>
          </p:nvPr>
        </p:nvSpPr>
        <p:spPr>
          <a:xfrm>
            <a:off x="194130" y="750888"/>
            <a:ext cx="8757129" cy="5522912"/>
          </a:xfrm>
        </p:spPr>
        <p:txBody>
          <a:bodyPr/>
          <a:lstStyle/>
          <a:p>
            <a:pPr eaLnBrk="1" hangingPunct="1">
              <a:buBlip>
                <a:blip r:embed="rId3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Le contrat d’interface et la liste des champs sont disponibles sur notre site Internet </a:t>
            </a:r>
            <a:r>
              <a:rPr lang="fr-FR" sz="1600" dirty="0">
                <a:solidFill>
                  <a:srgbClr val="3333FF"/>
                </a:solidFill>
                <a:latin typeface="Calibri" pitchFamily="34" charset="0"/>
              </a:rPr>
              <a:t>: </a:t>
            </a:r>
            <a:r>
              <a:rPr lang="fr-FR" sz="1600" dirty="0">
                <a:solidFill>
                  <a:srgbClr val="3333FF"/>
                </a:solidFill>
                <a:latin typeface="Calibri" pitchFamily="34" charset="0"/>
                <a:hlinkClick r:id="rId4"/>
              </a:rPr>
              <a:t>http://</a:t>
            </a: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  <a:hlinkClick r:id="rId4"/>
              </a:rPr>
              <a:t>associations.gouv.fr/l-api-association.html</a:t>
            </a: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</a:p>
          <a:p>
            <a:pPr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Exemple d’utilisation (intégration) :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  <a:hlinkClick r:id="rId5"/>
              </a:rPr>
              <a:t>http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  <a:hlinkClick r:id="rId5"/>
              </a:rPr>
              <a:t>://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  <a:hlinkClick r:id="rId5"/>
              </a:rPr>
              <a:t>siva.int.jeunesse-sports.gouv.fr/services/api/structure/421359381</a:t>
            </a: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endParaRPr lang="fr-FR" sz="1400" dirty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Nouveautés :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Web service de modification d’une jointure n° RNA/n° SIREN</a:t>
            </a:r>
            <a:endParaRPr lang="fr-FR" sz="1300" dirty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Toujours en attente :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Flux MAJQ RNA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Web service d’accès au PJ du RNA</a:t>
            </a:r>
            <a:endParaRPr lang="fr-FR" sz="1300" dirty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En cours d’intégration :</a:t>
            </a:r>
          </a:p>
          <a:p>
            <a:pPr lvl="1" algn="just" eaLnBrk="1" hangingPunct="1">
              <a:buBlip>
                <a:blip r:embed="rId3"/>
              </a:buBlip>
            </a:pP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Flux MAJQ </a:t>
            </a:r>
            <a:r>
              <a:rPr lang="fr-FR" sz="1300" dirty="0" err="1" smtClean="0">
                <a:solidFill>
                  <a:srgbClr val="3333FF"/>
                </a:solidFill>
                <a:latin typeface="Calibri" pitchFamily="34" charset="0"/>
              </a:rPr>
              <a:t>OpenSirene</a:t>
            </a: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 (ouvert depuis le 01/01/2017)</a:t>
            </a:r>
          </a:p>
          <a:p>
            <a:pPr lvl="1" algn="just" eaLnBrk="1" hangingPunct="1">
              <a:buBlip>
                <a:blip r:embed="rId3"/>
              </a:buBlip>
            </a:pP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API Sirene (en remplacement de l’actuel API </a:t>
            </a:r>
            <a:r>
              <a:rPr lang="fr-FR" sz="1300" dirty="0" err="1" smtClean="0">
                <a:solidFill>
                  <a:srgbClr val="3333FF"/>
                </a:solidFill>
                <a:latin typeface="Calibri" pitchFamily="34" charset="0"/>
              </a:rPr>
              <a:t>Siene</a:t>
            </a: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 = copie quotidienne de Sirene)</a:t>
            </a:r>
          </a:p>
          <a:p>
            <a:pPr lvl="1" algn="just" eaLnBrk="1" hangingPunct="1">
              <a:buBlip>
                <a:blip r:embed="rId3"/>
              </a:buBlip>
            </a:pP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Flux des MAJQ dans AMQ (</a:t>
            </a: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  <a:sym typeface="Wingdings" panose="05000000000000000000" pitchFamily="2" charset="2"/>
              </a:rPr>
              <a:t> </a:t>
            </a:r>
            <a:r>
              <a:rPr lang="fr-FR" sz="1300" dirty="0" err="1" smtClean="0">
                <a:solidFill>
                  <a:srgbClr val="3333FF"/>
                </a:solidFill>
                <a:latin typeface="Calibri" pitchFamily="34" charset="0"/>
                <a:sym typeface="Wingdings" panose="05000000000000000000" pitchFamily="2" charset="2"/>
              </a:rPr>
              <a:t>DataAsso</a:t>
            </a: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  <a:sym typeface="Wingdings" panose="05000000000000000000" pitchFamily="2" charset="2"/>
              </a:rPr>
              <a:t>)</a:t>
            </a:r>
            <a:endParaRPr lang="fr-FR" sz="13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lvl="1" algn="just" eaLnBrk="1" hangingPunct="1">
              <a:buBlip>
                <a:blip r:embed="rId3"/>
              </a:buBlip>
            </a:pPr>
            <a:endParaRPr lang="fr-FR" sz="1300" dirty="0">
              <a:solidFill>
                <a:srgbClr val="3333FF"/>
              </a:solidFill>
              <a:latin typeface="Calibri" pitchFamily="34" charset="0"/>
            </a:endParaRPr>
          </a:p>
          <a:p>
            <a:pPr algn="just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A réaliser prochainement :</a:t>
            </a:r>
          </a:p>
          <a:p>
            <a:pPr lvl="1" algn="just" eaLnBrk="1" hangingPunct="1">
              <a:buBlip>
                <a:blip r:embed="rId3"/>
              </a:buBlip>
            </a:pP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Base </a:t>
            </a:r>
            <a:r>
              <a:rPr lang="fr-FR" sz="1300" dirty="0" err="1" smtClean="0">
                <a:solidFill>
                  <a:srgbClr val="3333FF"/>
                </a:solidFill>
                <a:latin typeface="Calibri" pitchFamily="34" charset="0"/>
              </a:rPr>
              <a:t>DBAsso</a:t>
            </a: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-doc pour les documents « DAC » : budget annuel, comptes annuels, rapports d’activité… + ajout dans « DAC-docs »</a:t>
            </a:r>
          </a:p>
          <a:p>
            <a:pPr lvl="1" algn="just" eaLnBrk="1" hangingPunct="1">
              <a:buBlip>
                <a:blip r:embed="rId3"/>
              </a:buBlip>
            </a:pP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Réalisation d’un écran public pour accéder aux informations de l’API Association (GET) sauf la liste des dirigeants, avec module de recherche</a:t>
            </a:r>
          </a:p>
          <a:p>
            <a:pPr lvl="1" algn="just" eaLnBrk="1" hangingPunct="1">
              <a:buBlip>
                <a:blip r:embed="rId3"/>
              </a:buBlip>
            </a:pPr>
            <a:r>
              <a:rPr lang="fr-FR" sz="1300" dirty="0" err="1" smtClean="0">
                <a:solidFill>
                  <a:srgbClr val="3333FF"/>
                </a:solidFill>
                <a:latin typeface="Calibri" pitchFamily="34" charset="0"/>
              </a:rPr>
              <a:t>DataAsso</a:t>
            </a:r>
            <a:r>
              <a:rPr lang="fr-FR" sz="1300" dirty="0" smtClean="0">
                <a:solidFill>
                  <a:srgbClr val="3333FF"/>
                </a:solidFill>
                <a:latin typeface="Calibri" pitchFamily="34" charset="0"/>
              </a:rPr>
              <a:t> V1 alimenté par le flux des MAJQ (RNA, Sirene, DAC)</a:t>
            </a:r>
          </a:p>
        </p:txBody>
      </p:sp>
    </p:spTree>
    <p:extLst>
      <p:ext uri="{BB962C8B-B14F-4D97-AF65-F5344CB8AC3E}">
        <p14:creationId xmlns:p14="http://schemas.microsoft.com/office/powerpoint/2010/main" val="250363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API Association</a:t>
            </a:r>
            <a:endParaRPr lang="fr-FR" b="1" dirty="0" smtClean="0">
              <a:latin typeface="+mn-lt"/>
            </a:endParaRPr>
          </a:p>
        </p:txBody>
      </p:sp>
      <p:sp>
        <p:nvSpPr>
          <p:cNvPr id="55" name="Espace réservé du contenu 2"/>
          <p:cNvSpPr>
            <a:spLocks noGrp="1"/>
          </p:cNvSpPr>
          <p:nvPr>
            <p:ph idx="4294967295"/>
          </p:nvPr>
        </p:nvSpPr>
        <p:spPr>
          <a:xfrm>
            <a:off x="194130" y="750888"/>
            <a:ext cx="8757129" cy="5522912"/>
          </a:xfrm>
        </p:spPr>
        <p:txBody>
          <a:bodyPr/>
          <a:lstStyle/>
          <a:p>
            <a:pPr algn="just" eaLnBrk="1" hangingPunct="1">
              <a:buBlip>
                <a:blip r:embed="rId3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Premiers retours d’utilisation ? Perspectives d’intégration ? </a:t>
            </a: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2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8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650" y="3937000"/>
            <a:ext cx="8606064" cy="1963738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z="4000" b="1" dirty="0" smtClean="0"/>
              <a:t>Services numériques pour la simplification de la demande de subvention</a:t>
            </a:r>
            <a:r>
              <a:rPr lang="fr-FR" sz="3600" b="1" dirty="0" smtClean="0"/>
              <a:t> </a:t>
            </a:r>
            <a:endParaRPr lang="fr-F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2192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dirty="0" smtClean="0"/>
              <a:t>Nouveau formulaire de demande de subvention (</a:t>
            </a:r>
            <a:r>
              <a:rPr lang="fr-FR" b="1" dirty="0" err="1" smtClean="0"/>
              <a:t>Cerfa</a:t>
            </a:r>
            <a:r>
              <a:rPr lang="fr-FR" b="1" dirty="0" smtClean="0"/>
              <a:t> 12156*05)</a:t>
            </a:r>
            <a:endParaRPr lang="fr-FR" sz="1800" b="1" dirty="0" smtClean="0"/>
          </a:p>
        </p:txBody>
      </p:sp>
      <p:sp>
        <p:nvSpPr>
          <p:cNvPr id="111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730295" y="6324424"/>
            <a:ext cx="2133600" cy="365125"/>
          </a:xfrm>
        </p:spPr>
        <p:txBody>
          <a:bodyPr/>
          <a:lstStyle/>
          <a:p>
            <a:pPr algn="r">
              <a:defRPr/>
            </a:pPr>
            <a:fld id="{2078D431-4ED6-4BBF-AFED-DF275C4EF376}" type="slidenum">
              <a:rPr lang="fr-FR" smtClean="0">
                <a:solidFill>
                  <a:schemeClr val="accent5">
                    <a:lumMod val="50000"/>
                  </a:schemeClr>
                </a:solidFill>
              </a:rPr>
              <a:pPr algn="r">
                <a:defRPr/>
              </a:pPr>
              <a:t>9</a:t>
            </a:fld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Espace réservé du contenu 2"/>
          <p:cNvSpPr>
            <a:spLocks noGrp="1"/>
          </p:cNvSpPr>
          <p:nvPr>
            <p:ph idx="4294967295"/>
          </p:nvPr>
        </p:nvSpPr>
        <p:spPr>
          <a:xfrm>
            <a:off x="194130" y="750888"/>
            <a:ext cx="5000169" cy="5522912"/>
          </a:xfrm>
        </p:spPr>
        <p:txBody>
          <a:bodyPr/>
          <a:lstStyle/>
          <a:p>
            <a:pPr eaLnBrk="1" hangingPunct="1">
              <a:buBlip>
                <a:blip r:embed="rId3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Contexte : </a:t>
            </a:r>
            <a:r>
              <a:rPr lang="fr-FR" sz="1600" dirty="0">
                <a:solidFill>
                  <a:srgbClr val="3333FF"/>
                </a:solidFill>
                <a:latin typeface="Calibri" pitchFamily="34" charset="0"/>
                <a:hlinkClick r:id="rId4"/>
              </a:rPr>
              <a:t>Décret n° 2016-1971 du 28 décembre 2016</a:t>
            </a:r>
            <a:r>
              <a:rPr lang="fr-FR" sz="1600" dirty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fr-FR" sz="1400" b="0" dirty="0">
                <a:solidFill>
                  <a:srgbClr val="3333FF"/>
                </a:solidFill>
                <a:latin typeface="Calibri" pitchFamily="34" charset="0"/>
              </a:rPr>
              <a:t>précisant les caractéristiques communes et minimales du formulaire unique de demande de subvention des </a:t>
            </a:r>
            <a:r>
              <a:rPr lang="fr-FR" sz="1400" b="0" dirty="0" smtClean="0">
                <a:solidFill>
                  <a:srgbClr val="3333FF"/>
                </a:solidFill>
                <a:latin typeface="Calibri" pitchFamily="34" charset="0"/>
              </a:rPr>
              <a:t>associations</a:t>
            </a:r>
          </a:p>
          <a:p>
            <a:pPr eaLnBrk="1" hangingPunct="1">
              <a:buBlip>
                <a:blip r:embed="rId3"/>
              </a:buBlip>
            </a:pPr>
            <a:endParaRPr lang="fr-FR" sz="1400" b="0" dirty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fr-FR" sz="1600" dirty="0" smtClean="0">
                <a:solidFill>
                  <a:srgbClr val="3333FF"/>
                </a:solidFill>
                <a:latin typeface="Calibri" pitchFamily="34" charset="0"/>
              </a:rPr>
              <a:t>Objectifs :</a:t>
            </a:r>
            <a:endParaRPr lang="fr-FR" sz="1600" dirty="0">
              <a:solidFill>
                <a:srgbClr val="3333FF"/>
              </a:solidFill>
              <a:latin typeface="Calibri" pitchFamily="34" charset="0"/>
            </a:endParaRP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définition des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caractéristiques communes et minimales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d’un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formulaire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unique de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demande de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subvention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application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du principe « Dites-le nous une fois » (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attestation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sur l’honneur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de l’exactitude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des informations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déclarées,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au lieu de produire des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pièces/données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que l’administration détient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déjà)</a:t>
            </a:r>
          </a:p>
          <a:p>
            <a:pPr lvl="1" eaLnBrk="1" hangingPunct="1">
              <a:buBlip>
                <a:blip r:embed="rId3"/>
              </a:buBlip>
            </a:pPr>
            <a:endParaRPr lang="fr-FR" sz="1400" dirty="0">
              <a:solidFill>
                <a:srgbClr val="3333FF"/>
              </a:solidFill>
              <a:latin typeface="Calibri" pitchFamily="34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fr-FR" sz="1500" dirty="0" smtClean="0">
                <a:solidFill>
                  <a:srgbClr val="3333FF"/>
                </a:solidFill>
                <a:latin typeface="Calibri" pitchFamily="34" charset="0"/>
              </a:rPr>
              <a:t>Différences avec le formulaire précédent :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Simplification 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Réorganisation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du formulaire</a:t>
            </a:r>
          </a:p>
          <a:p>
            <a:pPr lvl="1" eaLnBrk="1" hangingPunct="1">
              <a:buBlip>
                <a:blip r:embed="rId3"/>
              </a:buBlip>
            </a:pP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Disparition des informations non nécessaires : rémunérations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,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 labels, </a:t>
            </a:r>
            <a:r>
              <a:rPr lang="fr-FR" sz="1400" dirty="0">
                <a:solidFill>
                  <a:srgbClr val="3333FF"/>
                </a:solidFill>
                <a:latin typeface="Calibri" pitchFamily="34" charset="0"/>
              </a:rPr>
              <a:t>données </a:t>
            </a:r>
            <a:r>
              <a:rPr lang="fr-FR" sz="1400" dirty="0" smtClean="0">
                <a:solidFill>
                  <a:srgbClr val="3333FF"/>
                </a:solidFill>
                <a:latin typeface="Calibri" pitchFamily="34" charset="0"/>
              </a:rPr>
              <a:t>bancaires, etc.</a:t>
            </a:r>
          </a:p>
          <a:p>
            <a:pPr lvl="1" algn="just" eaLnBrk="1" hangingPunct="1">
              <a:buBlip>
                <a:blip r:embed="rId3"/>
              </a:buBlip>
            </a:pPr>
            <a:endParaRPr lang="fr-FR" sz="1400" dirty="0">
              <a:solidFill>
                <a:srgbClr val="3333FF"/>
              </a:solidFill>
              <a:latin typeface="Calibri" pitchFamily="34" charset="0"/>
            </a:endParaRPr>
          </a:p>
          <a:p>
            <a:pPr lvl="1" algn="just" eaLnBrk="1" hangingPunct="1">
              <a:buBlip>
                <a:blip r:embed="rId3"/>
              </a:buBlip>
            </a:pPr>
            <a:endParaRPr lang="fr-FR" sz="1400" dirty="0" smtClean="0">
              <a:solidFill>
                <a:srgbClr val="3333FF"/>
              </a:solidFill>
              <a:latin typeface="Calibri" pitchFamily="34" charset="0"/>
            </a:endParaRPr>
          </a:p>
          <a:p>
            <a:pPr algn="just" eaLnBrk="1" hangingPunct="1">
              <a:buBlip>
                <a:blip r:embed="rId3"/>
              </a:buBlip>
            </a:pPr>
            <a:endParaRPr lang="fr-FR" sz="1500" dirty="0" smtClean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1014" y="5832850"/>
            <a:ext cx="79666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>
                <a:hlinkClick r:id="rId5"/>
              </a:rPr>
              <a:t>https://www.formulaires.modernisation.gouv.fr/gf/cerfa_12156.do</a:t>
            </a:r>
            <a:r>
              <a:rPr lang="fr-FR" dirty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307" y="1095375"/>
            <a:ext cx="3321137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89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FFFFFF"/>
      </a:accent3>
      <a:accent4>
        <a:srgbClr val="000000"/>
      </a:accent4>
      <a:accent5>
        <a:srgbClr val="E3D9B8"/>
      </a:accent5>
      <a:accent6>
        <a:srgbClr val="8D9F77"/>
      </a:accent6>
      <a:hlink>
        <a:srgbClr val="410082"/>
      </a:hlink>
      <a:folHlink>
        <a:srgbClr val="932968"/>
      </a:folHlink>
    </a:clrScheme>
    <a:fontScheme name="Thèm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69676D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FFFFFF"/>
        </a:accent3>
        <a:accent4>
          <a:srgbClr val="000000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hèm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69676D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FFFFFF"/>
        </a:accent3>
        <a:accent4>
          <a:srgbClr val="000000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34632</TotalTime>
  <Words>1200</Words>
  <Application>Microsoft Office PowerPoint</Application>
  <PresentationFormat>Affichage à l'écran (4:3)</PresentationFormat>
  <Paragraphs>273</Paragraphs>
  <Slides>15</Slides>
  <Notes>12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Thème Office</vt:lpstr>
      <vt:lpstr>1_Thème Office</vt:lpstr>
      <vt:lpstr>Feuille de calcul</vt:lpstr>
      <vt:lpstr>Présentation PowerPoint</vt:lpstr>
      <vt:lpstr> Ordre du jour</vt:lpstr>
      <vt:lpstr>API Association/ESB SIVA : nouveautés et retours </vt:lpstr>
      <vt:lpstr> API Association et écosystème SIVA</vt:lpstr>
      <vt:lpstr>API Association : caractéristiques principales</vt:lpstr>
      <vt:lpstr>API Association : avancement</vt:lpstr>
      <vt:lpstr>API Association</vt:lpstr>
      <vt:lpstr>Services numériques pour la simplification de la demande de subvention </vt:lpstr>
      <vt:lpstr>Nouveau formulaire de demande de subvention (Cerfa 12156*05)</vt:lpstr>
      <vt:lpstr> Services numériques pour la simplification de la demande de subvention</vt:lpstr>
      <vt:lpstr>Budget prévisionnel de l’association</vt:lpstr>
      <vt:lpstr>Budget prévisionnel de l’association</vt:lpstr>
      <vt:lpstr>L’API demande projet</vt:lpstr>
      <vt:lpstr>L’API demande projet</vt:lpstr>
      <vt:lpstr>ToDoList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Projets SIVA-OSIRIS</dc:title>
  <dc:creator>JF Moritz</dc:creator>
  <cp:lastModifiedBy>*</cp:lastModifiedBy>
  <cp:revision>1250</cp:revision>
  <cp:lastPrinted>2010-07-12T18:23:04Z</cp:lastPrinted>
  <dcterms:created xsi:type="dcterms:W3CDTF">2010-02-16T09:04:00Z</dcterms:created>
  <dcterms:modified xsi:type="dcterms:W3CDTF">2017-02-16T18:29:15Z</dcterms:modified>
</cp:coreProperties>
</file>